
<file path=[Content_Types].xml><?xml version="1.0" encoding="utf-8"?>
<Types xmlns="http://schemas.openxmlformats.org/package/2006/content-types">
  <Default Extension="jpeg" ContentType="image/jpeg"/>
  <Default Extension="jpg&amp;ehk=ImTEYbDH2l4I7vOUwsWNnQ&amp;r=0&amp;pid=OfficeInsert" ContentType="image/jpeg"/>
  <Default Extension="png" ContentType="image/png"/>
  <Default Extension="png&amp;ehk=voSmyX4yWBn9z5SMv3iwoA&amp;r=0&amp;pid=OfficeInsert"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20.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21.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charts/chart28.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29.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0.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1.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26.xml" ContentType="application/vnd.openxmlformats-officedocument.presentationml.notesSlide+xml"/>
  <Override PartName="/ppt/charts/chart32.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33.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34.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35.xml" ContentType="application/vnd.openxmlformats-officedocument.drawingml.chart+xml"/>
  <Override PartName="/ppt/charts/style35.xml" ContentType="application/vnd.ms-office.chartstyle+xml"/>
  <Override PartName="/ppt/charts/colors35.xml" ContentType="application/vnd.ms-office.chartcolorstyle+xml"/>
  <Override PartName="/ppt/charts/chart36.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37.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27.xml" ContentType="application/vnd.openxmlformats-officedocument.presentationml.notesSlide+xml"/>
  <Override PartName="/ppt/charts/chart38.xml" ContentType="application/vnd.openxmlformats-officedocument.drawingml.chart+xml"/>
  <Override PartName="/ppt/charts/style38.xml" ContentType="application/vnd.ms-office.chartstyle+xml"/>
  <Override PartName="/ppt/charts/colors38.xml" ContentType="application/vnd.ms-office.chartcolorstyle+xml"/>
  <Override PartName="/ppt/charts/chart39.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0.xml" ContentType="application/vnd.openxmlformats-officedocument.drawingml.chart+xml"/>
  <Override PartName="/ppt/charts/style40.xml" ContentType="application/vnd.ms-office.chartstyle+xml"/>
  <Override PartName="/ppt/charts/colors40.xml" ContentType="application/vnd.ms-office.chartcolorstyle+xml"/>
  <Override PartName="/ppt/charts/chart41.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2.xml" ContentType="application/vnd.openxmlformats-officedocument.drawingml.chart+xml"/>
  <Override PartName="/ppt/charts/style42.xml" ContentType="application/vnd.ms-office.chartstyle+xml"/>
  <Override PartName="/ppt/charts/colors42.xml" ContentType="application/vnd.ms-office.chartcolorstyle+xml"/>
  <Override PartName="/ppt/charts/chart43.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44.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45.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31.xml" ContentType="application/vnd.openxmlformats-officedocument.presentationml.notesSlide+xml"/>
  <Override PartName="/ppt/charts/chart46.xml" ContentType="application/vnd.openxmlformats-officedocument.drawingml.chart+xml"/>
  <Override PartName="/ppt/charts/style46.xml" ContentType="application/vnd.ms-office.chartstyle+xml"/>
  <Override PartName="/ppt/charts/colors46.xml" ContentType="application/vnd.ms-office.chartcolorstyle+xml"/>
  <Override PartName="/ppt/charts/chart47.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48.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49.xml" ContentType="application/vnd.openxmlformats-officedocument.drawingml.chart+xml"/>
  <Override PartName="/ppt/charts/style49.xml" ContentType="application/vnd.ms-office.chartstyle+xml"/>
  <Override PartName="/ppt/charts/colors49.xml" ContentType="application/vnd.ms-office.chartcolorstyle+xml"/>
  <Override PartName="/ppt/charts/chart50.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51.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32.xml" ContentType="application/vnd.openxmlformats-officedocument.presentationml.notesSlide+xml"/>
  <Override PartName="/ppt/charts/chart52.xml" ContentType="application/vnd.openxmlformats-officedocument.drawingml.chart+xml"/>
  <Override PartName="/ppt/charts/style52.xml" ContentType="application/vnd.ms-office.chartstyle+xml"/>
  <Override PartName="/ppt/charts/colors52.xml" ContentType="application/vnd.ms-office.chartcolorstyle+xml"/>
  <Override PartName="/ppt/charts/chart53.xml" ContentType="application/vnd.openxmlformats-officedocument.drawingml.chart+xml"/>
  <Override PartName="/ppt/charts/style53.xml" ContentType="application/vnd.ms-office.chartstyle+xml"/>
  <Override PartName="/ppt/charts/colors53.xml" ContentType="application/vnd.ms-office.chartcolorstyle+xml"/>
  <Override PartName="/ppt/charts/chart54.xml" ContentType="application/vnd.openxmlformats-officedocument.drawingml.chart+xml"/>
  <Override PartName="/ppt/charts/style54.xml" ContentType="application/vnd.ms-office.chartstyle+xml"/>
  <Override PartName="/ppt/charts/colors54.xml" ContentType="application/vnd.ms-office.chartcolorstyle+xml"/>
  <Override PartName="/ppt/charts/chart55.xml" ContentType="application/vnd.openxmlformats-officedocument.drawingml.chart+xml"/>
  <Override PartName="/ppt/charts/style55.xml" ContentType="application/vnd.ms-office.chartstyle+xml"/>
  <Override PartName="/ppt/charts/colors55.xml" ContentType="application/vnd.ms-office.chartcolorstyle+xml"/>
  <Override PartName="/ppt/charts/chart56.xml" ContentType="application/vnd.openxmlformats-officedocument.drawingml.chart+xml"/>
  <Override PartName="/ppt/charts/style56.xml" ContentType="application/vnd.ms-office.chartstyle+xml"/>
  <Override PartName="/ppt/charts/colors56.xml" ContentType="application/vnd.ms-office.chartcolorstyle+xml"/>
  <Override PartName="/ppt/charts/chart57.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8"/>
  </p:notesMasterIdLst>
  <p:sldIdLst>
    <p:sldId id="256" r:id="rId5"/>
    <p:sldId id="366" r:id="rId6"/>
    <p:sldId id="259" r:id="rId7"/>
    <p:sldId id="260" r:id="rId8"/>
    <p:sldId id="261" r:id="rId9"/>
    <p:sldId id="268" r:id="rId10"/>
    <p:sldId id="269" r:id="rId11"/>
    <p:sldId id="381" r:id="rId12"/>
    <p:sldId id="380" r:id="rId13"/>
    <p:sldId id="374" r:id="rId14"/>
    <p:sldId id="271" r:id="rId15"/>
    <p:sldId id="272" r:id="rId16"/>
    <p:sldId id="273" r:id="rId17"/>
    <p:sldId id="274" r:id="rId18"/>
    <p:sldId id="364" r:id="rId19"/>
    <p:sldId id="275" r:id="rId20"/>
    <p:sldId id="367" r:id="rId21"/>
    <p:sldId id="378" r:id="rId22"/>
    <p:sldId id="368" r:id="rId23"/>
    <p:sldId id="369" r:id="rId24"/>
    <p:sldId id="370" r:id="rId25"/>
    <p:sldId id="371" r:id="rId26"/>
    <p:sldId id="372" r:id="rId27"/>
    <p:sldId id="375" r:id="rId28"/>
    <p:sldId id="276" r:id="rId29"/>
    <p:sldId id="277" r:id="rId30"/>
    <p:sldId id="270" r:id="rId31"/>
    <p:sldId id="311" r:id="rId32"/>
    <p:sldId id="363" r:id="rId33"/>
    <p:sldId id="278" r:id="rId34"/>
    <p:sldId id="279" r:id="rId35"/>
    <p:sldId id="280" r:id="rId36"/>
    <p:sldId id="281" r:id="rId37"/>
    <p:sldId id="332" r:id="rId38"/>
    <p:sldId id="360" r:id="rId39"/>
    <p:sldId id="382" r:id="rId40"/>
    <p:sldId id="383" r:id="rId41"/>
    <p:sldId id="384" r:id="rId42"/>
    <p:sldId id="385" r:id="rId43"/>
    <p:sldId id="386" r:id="rId44"/>
    <p:sldId id="387"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FB16235-3FBD-41C7-AF69-4FF6EA1B0AE0}">
          <p14:sldIdLst>
            <p14:sldId id="256"/>
            <p14:sldId id="366"/>
            <p14:sldId id="259"/>
            <p14:sldId id="260"/>
            <p14:sldId id="261"/>
            <p14:sldId id="268"/>
            <p14:sldId id="269"/>
            <p14:sldId id="381"/>
            <p14:sldId id="380"/>
            <p14:sldId id="374"/>
            <p14:sldId id="271"/>
            <p14:sldId id="272"/>
            <p14:sldId id="273"/>
            <p14:sldId id="274"/>
            <p14:sldId id="364"/>
            <p14:sldId id="275"/>
            <p14:sldId id="367"/>
            <p14:sldId id="378"/>
            <p14:sldId id="368"/>
            <p14:sldId id="369"/>
            <p14:sldId id="370"/>
            <p14:sldId id="371"/>
            <p14:sldId id="372"/>
            <p14:sldId id="375"/>
            <p14:sldId id="276"/>
            <p14:sldId id="277"/>
            <p14:sldId id="270"/>
            <p14:sldId id="311"/>
            <p14:sldId id="363"/>
            <p14:sldId id="278"/>
            <p14:sldId id="279"/>
            <p14:sldId id="280"/>
            <p14:sldId id="281"/>
          </p14:sldIdLst>
        </p14:section>
        <p14:section name="Default Section" id="{FCF7E416-11F2-46C8-89F0-0B7803126935}">
          <p14:sldIdLst>
            <p14:sldId id="332"/>
            <p14:sldId id="360"/>
            <p14:sldId id="382"/>
            <p14:sldId id="383"/>
            <p14:sldId id="384"/>
            <p14:sldId id="385"/>
            <p14:sldId id="386"/>
            <p14:sldId id="387"/>
            <p14:sldId id="388"/>
            <p14:sldId id="389"/>
            <p14:sldId id="390"/>
            <p14:sldId id="391"/>
            <p14:sldId id="392"/>
            <p14:sldId id="393"/>
            <p14:sldId id="394"/>
            <p14:sldId id="395"/>
            <p14:sldId id="396"/>
            <p14:sldId id="397"/>
            <p14:sldId id="398"/>
            <p14:sldId id="399"/>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les Sterling" initials="CS" lastIdx="1" clrIdx="0">
    <p:extLst>
      <p:ext uri="{19B8F6BF-5375-455C-9EA6-DF929625EA0E}">
        <p15:presenceInfo xmlns:p15="http://schemas.microsoft.com/office/powerpoint/2012/main" userId="S-1-5-21-2127521184-1604012920-1887927527-45776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811"/>
    <a:srgbClr val="808080"/>
    <a:srgbClr val="D3AD0B"/>
    <a:srgbClr val="DEB60C"/>
    <a:srgbClr val="F8E284"/>
    <a:srgbClr val="F6D960"/>
    <a:srgbClr val="FBE55F"/>
    <a:srgbClr val="C7D0DC"/>
    <a:srgbClr val="DDE2E8"/>
    <a:srgbClr val="C0C7C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7065" autoAdjust="0"/>
  </p:normalViewPr>
  <p:slideViewPr>
    <p:cSldViewPr snapToGrid="0">
      <p:cViewPr varScale="1">
        <p:scale>
          <a:sx n="98" d="100"/>
          <a:sy n="98" d="100"/>
        </p:scale>
        <p:origin x="85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8.xml"/><Relationship Id="rId1" Type="http://schemas.microsoft.com/office/2011/relationships/chartStyle" Target="style28.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9.xml"/><Relationship Id="rId1" Type="http://schemas.microsoft.com/office/2011/relationships/chartStyle" Target="style29.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30.xml"/><Relationship Id="rId1" Type="http://schemas.microsoft.com/office/2011/relationships/chartStyle" Target="style30.xml"/></Relationships>
</file>

<file path=ppt/charts/_rels/chart31.xml.rels><?xml version="1.0" encoding="UTF-8" standalone="yes"?>
<Relationships xmlns="http://schemas.openxmlformats.org/package/2006/relationships"><Relationship Id="rId3" Type="http://schemas.openxmlformats.org/officeDocument/2006/relationships/package" Target="../embeddings/Microsoft_Excel_Worksheet30.xlsx"/><Relationship Id="rId2" Type="http://schemas.microsoft.com/office/2011/relationships/chartColorStyle" Target="colors31.xml"/><Relationship Id="rId1" Type="http://schemas.microsoft.com/office/2011/relationships/chartStyle" Target="style31.xml"/></Relationships>
</file>

<file path=ppt/charts/_rels/chart32.xml.rels><?xml version="1.0" encoding="UTF-8" standalone="yes"?>
<Relationships xmlns="http://schemas.openxmlformats.org/package/2006/relationships"><Relationship Id="rId3" Type="http://schemas.openxmlformats.org/officeDocument/2006/relationships/package" Target="../embeddings/Microsoft_Excel_Worksheet31.xlsx"/><Relationship Id="rId2" Type="http://schemas.microsoft.com/office/2011/relationships/chartColorStyle" Target="colors32.xml"/><Relationship Id="rId1" Type="http://schemas.microsoft.com/office/2011/relationships/chartStyle" Target="style32.xml"/></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33.xml"/><Relationship Id="rId1" Type="http://schemas.microsoft.com/office/2011/relationships/chartStyle" Target="style33.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34.xml"/><Relationship Id="rId1" Type="http://schemas.microsoft.com/office/2011/relationships/chartStyle" Target="style34.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35.xml"/><Relationship Id="rId1" Type="http://schemas.microsoft.com/office/2011/relationships/chartStyle" Target="style35.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6.xml"/><Relationship Id="rId1" Type="http://schemas.microsoft.com/office/2011/relationships/chartStyle" Target="style36.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7.xml"/><Relationship Id="rId1" Type="http://schemas.microsoft.com/office/2011/relationships/chartStyle" Target="style37.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8.xml"/><Relationship Id="rId1" Type="http://schemas.microsoft.com/office/2011/relationships/chartStyle" Target="style38.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9.xml"/><Relationship Id="rId1" Type="http://schemas.microsoft.com/office/2011/relationships/chartStyle" Target="style39.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40.xml"/><Relationship Id="rId1" Type="http://schemas.microsoft.com/office/2011/relationships/chartStyle" Target="style40.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41.xml"/><Relationship Id="rId1" Type="http://schemas.microsoft.com/office/2011/relationships/chartStyle" Target="style41.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42.xml"/><Relationship Id="rId1" Type="http://schemas.microsoft.com/office/2011/relationships/chartStyle" Target="style42.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43.xml"/><Relationship Id="rId1" Type="http://schemas.microsoft.com/office/2011/relationships/chartStyle" Target="style43.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44.xml"/><Relationship Id="rId1" Type="http://schemas.microsoft.com/office/2011/relationships/chartStyle" Target="style44.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45.xml"/><Relationship Id="rId1" Type="http://schemas.microsoft.com/office/2011/relationships/chartStyle" Target="style45.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6.xml"/><Relationship Id="rId1" Type="http://schemas.microsoft.com/office/2011/relationships/chartStyle" Target="style46.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7.xml"/><Relationship Id="rId1" Type="http://schemas.microsoft.com/office/2011/relationships/chartStyle" Target="style47.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8.xml"/><Relationship Id="rId1" Type="http://schemas.microsoft.com/office/2011/relationships/chartStyle" Target="style48.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9.xml"/><Relationship Id="rId1" Type="http://schemas.microsoft.com/office/2011/relationships/chartStyle" Target="style49.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50.xml"/><Relationship Id="rId1" Type="http://schemas.microsoft.com/office/2011/relationships/chartStyle" Target="style50.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51.xml"/><Relationship Id="rId1" Type="http://schemas.microsoft.com/office/2011/relationships/chartStyle" Target="style51.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52.xml"/><Relationship Id="rId1" Type="http://schemas.microsoft.com/office/2011/relationships/chartStyle" Target="style52.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53.xml"/><Relationship Id="rId1" Type="http://schemas.microsoft.com/office/2011/relationships/chartStyle" Target="style53.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54.xml"/><Relationship Id="rId1" Type="http://schemas.microsoft.com/office/2011/relationships/chartStyle" Target="style54.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55.xml"/><Relationship Id="rId1" Type="http://schemas.microsoft.com/office/2011/relationships/chartStyle" Target="style55.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6.xml"/><Relationship Id="rId1" Type="http://schemas.microsoft.com/office/2011/relationships/chartStyle" Target="style56.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7.xml"/><Relationship Id="rId1" Type="http://schemas.microsoft.com/office/2011/relationships/chartStyle" Target="style57.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gradFill>
                <a:gsLst>
                  <a:gs pos="6000">
                    <a:schemeClr val="bg1">
                      <a:lumMod val="65000"/>
                    </a:schemeClr>
                  </a:gs>
                  <a:gs pos="57000">
                    <a:srgbClr val="F2C811"/>
                  </a:gs>
                </a:gsLst>
                <a:lin ang="0" scaled="1"/>
              </a:gradFill>
              <a:ln w="19050">
                <a:noFill/>
              </a:ln>
              <a:effectLst/>
            </c:spPr>
            <c:extLst>
              <c:ext xmlns:c16="http://schemas.microsoft.com/office/drawing/2014/chart" uri="{C3380CC4-5D6E-409C-BE32-E72D297353CC}">
                <c16:uniqueId val="{00000001-EFAB-463C-A61A-D2E1E6D0EADE}"/>
              </c:ext>
            </c:extLst>
          </c:dPt>
          <c:dPt>
            <c:idx val="1"/>
            <c:bubble3D val="0"/>
            <c:spPr>
              <a:solidFill>
                <a:schemeClr val="tx1">
                  <a:lumMod val="75000"/>
                  <a:lumOff val="25000"/>
                </a:schemeClr>
              </a:solidFill>
              <a:ln w="19050">
                <a:noFill/>
              </a:ln>
              <a:effectLst/>
            </c:spPr>
            <c:extLst>
              <c:ext xmlns:c16="http://schemas.microsoft.com/office/drawing/2014/chart" uri="{C3380CC4-5D6E-409C-BE32-E72D297353CC}">
                <c16:uniqueId val="{00000003-EFAB-463C-A61A-D2E1E6D0EADE}"/>
              </c:ext>
            </c:extLst>
          </c:dPt>
          <c:dPt>
            <c:idx val="2"/>
            <c:bubble3D val="0"/>
            <c:spPr>
              <a:noFill/>
              <a:ln w="19050">
                <a:noFill/>
              </a:ln>
              <a:effectLst/>
            </c:spPr>
            <c:extLst>
              <c:ext xmlns:c16="http://schemas.microsoft.com/office/drawing/2014/chart" uri="{C3380CC4-5D6E-409C-BE32-E72D297353CC}">
                <c16:uniqueId val="{00000005-EFAB-463C-A61A-D2E1E6D0EADE}"/>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EFAB-463C-A61A-D2E1E6D0EADE}"/>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FAB-463C-A61A-D2E1E6D0EADE}"/>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6C99-46AD-843D-3DDC3AFB58E7}"/>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6C99-46AD-843D-3DDC3AFB58E7}"/>
              </c:ext>
            </c:extLst>
          </c:dPt>
          <c:dPt>
            <c:idx val="2"/>
            <c:bubble3D val="0"/>
            <c:spPr>
              <a:noFill/>
              <a:ln w="19050">
                <a:noFill/>
              </a:ln>
              <a:effectLst/>
            </c:spPr>
            <c:extLst>
              <c:ext xmlns:c16="http://schemas.microsoft.com/office/drawing/2014/chart" uri="{C3380CC4-5D6E-409C-BE32-E72D297353CC}">
                <c16:uniqueId val="{00000005-6C99-46AD-843D-3DDC3AFB58E7}"/>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6C99-46AD-843D-3DDC3AFB58E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6C99-46AD-843D-3DDC3AFB58E7}"/>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alpha val="54000"/>
                </a:schemeClr>
              </a:solidFill>
              <a:ln w="19050">
                <a:noFill/>
              </a:ln>
              <a:effectLst/>
            </c:spPr>
            <c:extLst>
              <c:ext xmlns:c16="http://schemas.microsoft.com/office/drawing/2014/chart" uri="{C3380CC4-5D6E-409C-BE32-E72D297353CC}">
                <c16:uniqueId val="{00000001-C1CC-4D4D-9155-4BFD68D477C4}"/>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C1CC-4D4D-9155-4BFD68D477C4}"/>
              </c:ext>
            </c:extLst>
          </c:dPt>
          <c:dPt>
            <c:idx val="2"/>
            <c:bubble3D val="0"/>
            <c:spPr>
              <a:noFill/>
              <a:ln w="19050">
                <a:noFill/>
              </a:ln>
              <a:effectLst/>
            </c:spPr>
            <c:extLst>
              <c:ext xmlns:c16="http://schemas.microsoft.com/office/drawing/2014/chart" uri="{C3380CC4-5D6E-409C-BE32-E72D297353CC}">
                <c16:uniqueId val="{00000005-C1CC-4D4D-9155-4BFD68D477C4}"/>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C1CC-4D4D-9155-4BFD68D477C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C1CC-4D4D-9155-4BFD68D477C4}"/>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00854675665321E-2"/>
          <c:y val="0.11155126527242225"/>
          <c:w val="0.92932793143929349"/>
          <c:h val="0.74723457466388898"/>
        </c:manualLayout>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D2A-43E5-A310-AB4A249DA4CB}"/>
            </c:ext>
          </c:extLst>
        </c:ser>
        <c:dLbls>
          <c:showLegendKey val="0"/>
          <c:showVal val="0"/>
          <c:showCatName val="0"/>
          <c:showSerName val="0"/>
          <c:showPercent val="0"/>
          <c:showBubbleSize val="0"/>
        </c:dLbls>
        <c:axId val="82485248"/>
        <c:axId val="82486784"/>
      </c:areaChart>
      <c:dateAx>
        <c:axId val="82485248"/>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82486784"/>
        <c:crosses val="autoZero"/>
        <c:auto val="1"/>
        <c:lblOffset val="100"/>
        <c:baseTimeUnit val="days"/>
      </c:dateAx>
      <c:valAx>
        <c:axId val="82486784"/>
        <c:scaling>
          <c:orientation val="minMax"/>
        </c:scaling>
        <c:delete val="1"/>
        <c:axPos val="l"/>
        <c:numFmt formatCode="General" sourceLinked="1"/>
        <c:majorTickMark val="none"/>
        <c:minorTickMark val="none"/>
        <c:tickLblPos val="nextTo"/>
        <c:crossAx val="8248524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E8BE-4EA4-B3D5-CE9FB84DD4C1}"/>
            </c:ext>
          </c:extLst>
        </c:ser>
        <c:dLbls>
          <c:showLegendKey val="0"/>
          <c:showVal val="0"/>
          <c:showCatName val="0"/>
          <c:showSerName val="0"/>
          <c:showPercent val="0"/>
          <c:showBubbleSize val="0"/>
        </c:dLbls>
        <c:axId val="83940096"/>
        <c:axId val="83941632"/>
      </c:areaChart>
      <c:dateAx>
        <c:axId val="8394009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83941632"/>
        <c:crosses val="autoZero"/>
        <c:auto val="1"/>
        <c:lblOffset val="100"/>
        <c:baseTimeUnit val="days"/>
      </c:dateAx>
      <c:valAx>
        <c:axId val="8394163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8394009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4EDC-4901-A343-FDBF531FE9E3}"/>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4EDC-4901-A343-FDBF531FE9E3}"/>
              </c:ext>
            </c:extLst>
          </c:dPt>
          <c:dPt>
            <c:idx val="2"/>
            <c:bubble3D val="0"/>
            <c:spPr>
              <a:noFill/>
              <a:ln w="19050">
                <a:noFill/>
              </a:ln>
              <a:effectLst/>
            </c:spPr>
            <c:extLst>
              <c:ext xmlns:c16="http://schemas.microsoft.com/office/drawing/2014/chart" uri="{C3380CC4-5D6E-409C-BE32-E72D297353CC}">
                <c16:uniqueId val="{00000005-4EDC-4901-A343-FDBF531FE9E3}"/>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4EDC-4901-A343-FDBF531FE9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4EDC-4901-A343-FDBF531FE9E3}"/>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1-EB04-4536-BC69-3B49ECF6B8EF}"/>
              </c:ext>
            </c:extLst>
          </c:dPt>
          <c:dPt>
            <c:idx val="1"/>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3-EB04-4536-BC69-3B49ECF6B8EF}"/>
              </c:ext>
            </c:extLst>
          </c:dPt>
          <c:dPt>
            <c:idx val="2"/>
            <c:bubble3D val="0"/>
            <c:spPr>
              <a:noFill/>
              <a:ln w="19050">
                <a:noFill/>
              </a:ln>
              <a:effectLst/>
            </c:spPr>
            <c:extLst>
              <c:ext xmlns:c16="http://schemas.microsoft.com/office/drawing/2014/chart" uri="{C3380CC4-5D6E-409C-BE32-E72D297353CC}">
                <c16:uniqueId val="{00000005-EB04-4536-BC69-3B49ECF6B8EF}"/>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EB04-4536-BC69-3B49ECF6B8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B04-4536-BC69-3B49ECF6B8EF}"/>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bg1">
                <a:lumMod val="85000"/>
              </a:schemeClr>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B581-41EB-960B-2A04E17BE891}"/>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B581-41EB-960B-2A04E17BE891}"/>
                </c:ext>
              </c:extLst>
            </c:dLbl>
            <c:dLbl>
              <c:idx val="2"/>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B581-41EB-960B-2A04E17BE891}"/>
                </c:ext>
              </c:extLst>
            </c:dLbl>
            <c:dLbl>
              <c:idx val="3"/>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B581-41EB-960B-2A04E17BE891}"/>
                </c:ext>
              </c:extLst>
            </c:dLbl>
            <c:spPr>
              <a:no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581-41EB-960B-2A04E17BE891}"/>
            </c:ext>
          </c:extLst>
        </c:ser>
        <c:dLbls>
          <c:showLegendKey val="0"/>
          <c:showVal val="0"/>
          <c:showCatName val="0"/>
          <c:showSerName val="0"/>
          <c:showPercent val="0"/>
          <c:showBubbleSize val="0"/>
        </c:dLbls>
        <c:gapWidth val="182"/>
        <c:axId val="59672832"/>
        <c:axId val="59686912"/>
      </c:barChart>
      <c:catAx>
        <c:axId val="596728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600" b="0" i="0" u="none" strike="noStrike" kern="1200" baseline="0">
                <a:solidFill>
                  <a:schemeClr val="tx1">
                    <a:lumMod val="65000"/>
                    <a:lumOff val="35000"/>
                    <a:alpha val="48000"/>
                  </a:schemeClr>
                </a:solidFill>
                <a:latin typeface="+mn-lt"/>
                <a:ea typeface="+mn-ea"/>
                <a:cs typeface="+mn-cs"/>
              </a:defRPr>
            </a:pPr>
            <a:endParaRPr lang="en-US"/>
          </a:p>
        </c:txPr>
        <c:crossAx val="59686912"/>
        <c:crosses val="autoZero"/>
        <c:auto val="1"/>
        <c:lblAlgn val="ctr"/>
        <c:lblOffset val="100"/>
        <c:noMultiLvlLbl val="0"/>
      </c:catAx>
      <c:valAx>
        <c:axId val="59686912"/>
        <c:scaling>
          <c:orientation val="minMax"/>
        </c:scaling>
        <c:delete val="1"/>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5967283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a:ln w="19050">
                <a:solidFill>
                  <a:schemeClr val="lt1"/>
                </a:solidFill>
              </a:ln>
              <a:effectLst/>
            </c:spPr>
            <c:extLst>
              <c:ext xmlns:c16="http://schemas.microsoft.com/office/drawing/2014/chart" uri="{C3380CC4-5D6E-409C-BE32-E72D297353CC}">
                <c16:uniqueId val="{00000001-EC26-49AB-AEB6-8478CCEC5C45}"/>
              </c:ext>
            </c:extLst>
          </c:dPt>
          <c:dPt>
            <c:idx val="1"/>
            <c:bubble3D val="0"/>
            <c:spPr>
              <a:solidFill>
                <a:schemeClr val="bg2"/>
              </a:solidFill>
              <a:ln w="19050">
                <a:solidFill>
                  <a:schemeClr val="lt1"/>
                </a:solidFill>
              </a:ln>
              <a:effectLst/>
            </c:spPr>
            <c:extLst>
              <c:ext xmlns:c16="http://schemas.microsoft.com/office/drawing/2014/chart" uri="{C3380CC4-5D6E-409C-BE32-E72D297353CC}">
                <c16:uniqueId val="{00000003-EC26-49AB-AEB6-8478CCEC5C45}"/>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0F9-4550-B16F-4EA77DE06BDB}"/>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2-EC26-49AB-AEB6-8478CCEC5C45}"/>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alpha val="36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EC26-49AB-AEB6-8478CCEC5C45}"/>
            </c:ext>
          </c:extLst>
        </c:ser>
        <c:dLbls>
          <c:showLegendKey val="0"/>
          <c:showVal val="0"/>
          <c:showCatName val="0"/>
          <c:showSerName val="0"/>
          <c:showPercent val="0"/>
          <c:showBubbleSize val="0"/>
          <c:showLeaderLines val="1"/>
        </c:dLbls>
        <c:firstSliceAng val="0"/>
        <c:holeSize val="3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3-AE40-42DE-A1FD-414C0806EB20}"/>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2-AE40-42DE-A1FD-414C0806EB20}"/>
              </c:ext>
            </c:extLst>
          </c:dPt>
          <c:dPt>
            <c:idx val="2"/>
            <c:bubble3D val="0"/>
            <c:spPr>
              <a:noFill/>
              <a:ln w="19050">
                <a:noFill/>
              </a:ln>
              <a:effectLst/>
            </c:spPr>
            <c:extLst>
              <c:ext xmlns:c16="http://schemas.microsoft.com/office/drawing/2014/chart" uri="{C3380CC4-5D6E-409C-BE32-E72D297353CC}">
                <c16:uniqueId val="{00000001-AE40-42DE-A1FD-414C0806EB20}"/>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4-AE40-42DE-A1FD-414C0806EB2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0-AE40-42DE-A1FD-414C0806EB20}"/>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alpha val="54000"/>
                </a:schemeClr>
              </a:solidFill>
              <a:ln w="19050">
                <a:noFill/>
              </a:ln>
              <a:effectLst/>
            </c:spPr>
            <c:extLst>
              <c:ext xmlns:c16="http://schemas.microsoft.com/office/drawing/2014/chart" uri="{C3380CC4-5D6E-409C-BE32-E72D297353CC}">
                <c16:uniqueId val="{00000001-D820-46B2-9092-0B27968C62B0}"/>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D820-46B2-9092-0B27968C62B0}"/>
              </c:ext>
            </c:extLst>
          </c:dPt>
          <c:dPt>
            <c:idx val="2"/>
            <c:bubble3D val="0"/>
            <c:spPr>
              <a:noFill/>
              <a:ln w="19050">
                <a:noFill/>
              </a:ln>
              <a:effectLst/>
            </c:spPr>
            <c:extLst>
              <c:ext xmlns:c16="http://schemas.microsoft.com/office/drawing/2014/chart" uri="{C3380CC4-5D6E-409C-BE32-E72D297353CC}">
                <c16:uniqueId val="{00000005-D820-46B2-9092-0B27968C62B0}"/>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D820-46B2-9092-0B27968C62B0}"/>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D820-46B2-9092-0B27968C62B0}"/>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75000"/>
                  <a:lumOff val="25000"/>
                  <a:alpha val="54000"/>
                </a:schemeClr>
              </a:solidFill>
              <a:ln w="19050">
                <a:noFill/>
              </a:ln>
              <a:effectLst/>
            </c:spPr>
            <c:extLst>
              <c:ext xmlns:c16="http://schemas.microsoft.com/office/drawing/2014/chart" uri="{C3380CC4-5D6E-409C-BE32-E72D297353CC}">
                <c16:uniqueId val="{00000001-9A75-431D-90F3-DA071E161A59}"/>
              </c:ext>
            </c:extLst>
          </c:dPt>
          <c:dPt>
            <c:idx val="1"/>
            <c:bubble3D val="0"/>
            <c:spPr>
              <a:solidFill>
                <a:schemeClr val="tx1">
                  <a:lumMod val="75000"/>
                  <a:lumOff val="25000"/>
                  <a:alpha val="54000"/>
                </a:schemeClr>
              </a:solidFill>
              <a:ln w="19050">
                <a:noFill/>
              </a:ln>
              <a:effectLst/>
            </c:spPr>
            <c:extLst>
              <c:ext xmlns:c16="http://schemas.microsoft.com/office/drawing/2014/chart" uri="{C3380CC4-5D6E-409C-BE32-E72D297353CC}">
                <c16:uniqueId val="{00000003-9A75-431D-90F3-DA071E161A59}"/>
              </c:ext>
            </c:extLst>
          </c:dPt>
          <c:dPt>
            <c:idx val="2"/>
            <c:bubble3D val="0"/>
            <c:spPr>
              <a:noFill/>
              <a:ln w="19050">
                <a:noFill/>
              </a:ln>
              <a:effectLst/>
            </c:spPr>
            <c:extLst>
              <c:ext xmlns:c16="http://schemas.microsoft.com/office/drawing/2014/chart" uri="{C3380CC4-5D6E-409C-BE32-E72D297353CC}">
                <c16:uniqueId val="{00000005-9A75-431D-90F3-DA071E161A59}"/>
              </c:ext>
            </c:extLst>
          </c:dPt>
          <c:dPt>
            <c:idx val="3"/>
            <c:bubble3D val="0"/>
            <c:spPr>
              <a:solidFill>
                <a:srgbClr val="F2C811"/>
              </a:solidFill>
              <a:ln w="19050">
                <a:noFill/>
              </a:ln>
              <a:effectLst/>
            </c:spPr>
            <c:extLst>
              <c:ext xmlns:c16="http://schemas.microsoft.com/office/drawing/2014/chart" uri="{C3380CC4-5D6E-409C-BE32-E72D297353CC}">
                <c16:uniqueId val="{00000007-9A75-431D-90F3-DA071E161A59}"/>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9A75-431D-90F3-DA071E161A59}"/>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00854675665321E-2"/>
          <c:y val="0.11155126527242225"/>
          <c:w val="0.92932793143929349"/>
          <c:h val="0.74723457466388898"/>
        </c:manualLayout>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E05B-4A34-AADD-79F358F10CCC}"/>
            </c:ext>
          </c:extLst>
        </c:ser>
        <c:dLbls>
          <c:showLegendKey val="0"/>
          <c:showVal val="0"/>
          <c:showCatName val="0"/>
          <c:showSerName val="0"/>
          <c:showPercent val="0"/>
          <c:showBubbleSize val="0"/>
        </c:dLbls>
        <c:axId val="66409600"/>
        <c:axId val="66411136"/>
      </c:areaChart>
      <c:dateAx>
        <c:axId val="66409600"/>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66411136"/>
        <c:crosses val="autoZero"/>
        <c:auto val="1"/>
        <c:lblOffset val="100"/>
        <c:baseTimeUnit val="days"/>
      </c:dateAx>
      <c:valAx>
        <c:axId val="66411136"/>
        <c:scaling>
          <c:orientation val="minMax"/>
        </c:scaling>
        <c:delete val="1"/>
        <c:axPos val="l"/>
        <c:numFmt formatCode="General" sourceLinked="1"/>
        <c:majorTickMark val="none"/>
        <c:minorTickMark val="none"/>
        <c:tickLblPos val="nextTo"/>
        <c:crossAx val="6640960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schemeClr>
              </a:solidFill>
              <a:ln w="19050">
                <a:noFill/>
              </a:ln>
              <a:effectLst/>
            </c:spPr>
            <c:extLst>
              <c:ext xmlns:c16="http://schemas.microsoft.com/office/drawing/2014/chart" uri="{C3380CC4-5D6E-409C-BE32-E72D297353CC}">
                <c16:uniqueId val="{00000001-CD0D-40D1-A2E8-D242C0F71690}"/>
              </c:ext>
            </c:extLst>
          </c:dPt>
          <c:dPt>
            <c:idx val="1"/>
            <c:bubble3D val="0"/>
            <c:spPr>
              <a:solidFill>
                <a:schemeClr val="bg2"/>
              </a:solidFill>
              <a:ln w="19050">
                <a:noFill/>
              </a:ln>
              <a:effectLst/>
            </c:spPr>
            <c:extLst>
              <c:ext xmlns:c16="http://schemas.microsoft.com/office/drawing/2014/chart" uri="{C3380CC4-5D6E-409C-BE32-E72D297353CC}">
                <c16:uniqueId val="{00000003-CD0D-40D1-A2E8-D242C0F71690}"/>
              </c:ext>
            </c:extLst>
          </c:dPt>
          <c:dPt>
            <c:idx val="2"/>
            <c:bubble3D val="0"/>
            <c:spPr>
              <a:solidFill>
                <a:schemeClr val="accent3"/>
              </a:solidFill>
              <a:ln w="19050">
                <a:noFill/>
              </a:ln>
              <a:effectLst/>
            </c:spPr>
            <c:extLst>
              <c:ext xmlns:c16="http://schemas.microsoft.com/office/drawing/2014/chart" uri="{C3380CC4-5D6E-409C-BE32-E72D297353CC}">
                <c16:uniqueId val="{00000005-CD0D-40D1-A2E8-D242C0F71690}"/>
              </c:ext>
            </c:extLst>
          </c:dPt>
          <c:dPt>
            <c:idx val="3"/>
            <c:bubble3D val="0"/>
            <c:spPr>
              <a:solidFill>
                <a:schemeClr val="bg1">
                  <a:lumMod val="75000"/>
                </a:schemeClr>
              </a:solidFill>
              <a:ln w="19050">
                <a:noFill/>
              </a:ln>
              <a:effectLst/>
            </c:spPr>
            <c:extLst>
              <c:ext xmlns:c16="http://schemas.microsoft.com/office/drawing/2014/chart" uri="{C3380CC4-5D6E-409C-BE32-E72D297353CC}">
                <c16:uniqueId val="{00000007-CD0D-40D1-A2E8-D242C0F71690}"/>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400" b="0" i="0" u="none" strike="noStrike" kern="1200" baseline="0">
                    <a:solidFill>
                      <a:schemeClr val="tx1">
                        <a:lumMod val="75000"/>
                        <a:lumOff val="25000"/>
                        <a:alpha val="36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D0D-40D1-A2E8-D242C0F71690}"/>
            </c:ext>
          </c:extLst>
        </c:ser>
        <c:dLbls>
          <c:showLegendKey val="0"/>
          <c:showVal val="0"/>
          <c:showCatName val="0"/>
          <c:showSerName val="0"/>
          <c:showPercent val="0"/>
          <c:showBubbleSize val="0"/>
          <c:showLeaderLines val="1"/>
        </c:dLbls>
        <c:firstSliceAng val="0"/>
        <c:holeSize val="66"/>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5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33677100316509E-2"/>
          <c:y val="0.15013240022697183"/>
          <c:w val="0.89157354740034556"/>
          <c:h val="0.65981309214711903"/>
        </c:manualLayout>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5046-47D8-998A-5A755DFDC89B}"/>
            </c:ext>
          </c:extLst>
        </c:ser>
        <c:dLbls>
          <c:showLegendKey val="0"/>
          <c:showVal val="0"/>
          <c:showCatName val="0"/>
          <c:showSerName val="0"/>
          <c:showPercent val="0"/>
          <c:showBubbleSize val="0"/>
        </c:dLbls>
        <c:axId val="72882816"/>
        <c:axId val="72892800"/>
      </c:areaChart>
      <c:dateAx>
        <c:axId val="7288281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72892800"/>
        <c:crosses val="autoZero"/>
        <c:auto val="1"/>
        <c:lblOffset val="100"/>
        <c:baseTimeUnit val="days"/>
      </c:dateAx>
      <c:valAx>
        <c:axId val="72892800"/>
        <c:scaling>
          <c:orientation val="minMax"/>
        </c:scaling>
        <c:delete val="1"/>
        <c:axPos val="l"/>
        <c:majorGridlines>
          <c:spPr>
            <a:ln w="9525" cap="flat" cmpd="sng" algn="ctr">
              <a:solidFill>
                <a:schemeClr val="tx1">
                  <a:lumMod val="50000"/>
                  <a:lumOff val="50000"/>
                  <a:alpha val="10000"/>
                </a:schemeClr>
              </a:solidFill>
              <a:round/>
            </a:ln>
            <a:effectLst/>
          </c:spPr>
        </c:majorGridlines>
        <c:numFmt formatCode="General" sourceLinked="1"/>
        <c:majorTickMark val="none"/>
        <c:minorTickMark val="none"/>
        <c:tickLblPos val="nextTo"/>
        <c:crossAx val="7288281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bg1">
                <a:lumMod val="95000"/>
                <a:alpha val="18000"/>
              </a:schemeClr>
            </a:solidFill>
            <a:ln>
              <a:noFill/>
            </a:ln>
            <a:effectLst/>
          </c:spPr>
          <c:invertIfNegative val="0"/>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69FF-4E9E-BD49-2EBEDD4AFA5D}"/>
            </c:ext>
          </c:extLst>
        </c:ser>
        <c:dLbls>
          <c:showLegendKey val="0"/>
          <c:showVal val="0"/>
          <c:showCatName val="0"/>
          <c:showSerName val="0"/>
          <c:showPercent val="0"/>
          <c:showBubbleSize val="0"/>
        </c:dLbls>
        <c:gapWidth val="26"/>
        <c:axId val="72986624"/>
        <c:axId val="72988160"/>
      </c:barChart>
      <c:dateAx>
        <c:axId val="72986624"/>
        <c:scaling>
          <c:orientation val="minMax"/>
        </c:scaling>
        <c:delete val="0"/>
        <c:axPos val="b"/>
        <c:numFmt formatCode="m/d/yyyy"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72988160"/>
        <c:crosses val="autoZero"/>
        <c:auto val="1"/>
        <c:lblOffset val="100"/>
        <c:baseTimeUnit val="days"/>
      </c:dateAx>
      <c:valAx>
        <c:axId val="72988160"/>
        <c:scaling>
          <c:orientation val="minMax"/>
        </c:scaling>
        <c:delete val="1"/>
        <c:axPos val="l"/>
        <c:majorGridlines>
          <c:spPr>
            <a:ln w="9525" cap="flat" cmpd="sng" algn="ctr">
              <a:solidFill>
                <a:schemeClr val="tx1">
                  <a:lumMod val="50000"/>
                  <a:lumOff val="50000"/>
                  <a:alpha val="10000"/>
                </a:schemeClr>
              </a:solidFill>
              <a:round/>
            </a:ln>
            <a:effectLst/>
          </c:spPr>
        </c:majorGridlines>
        <c:numFmt formatCode="General" sourceLinked="1"/>
        <c:majorTickMark val="none"/>
        <c:minorTickMark val="none"/>
        <c:tickLblPos val="nextTo"/>
        <c:crossAx val="72986624"/>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Sales</c:v>
                </c:pt>
              </c:strCache>
            </c:strRef>
          </c:tx>
          <c:spPr>
            <a:solidFill>
              <a:schemeClr val="bg1">
                <a:lumMod val="85000"/>
              </a:schemeClr>
            </a:solidFill>
            <a:ln w="19050">
              <a:noFill/>
            </a:ln>
            <a:effectLst/>
          </c:spPr>
          <c:invertIfNegative val="0"/>
          <c:dPt>
            <c:idx val="0"/>
            <c:invertIfNegative val="0"/>
            <c:bubble3D val="0"/>
            <c:extLst>
              <c:ext xmlns:c16="http://schemas.microsoft.com/office/drawing/2014/chart" uri="{C3380CC4-5D6E-409C-BE32-E72D297353CC}">
                <c16:uniqueId val="{00000001-16B1-4681-82AD-972C9C0C40A1}"/>
              </c:ext>
            </c:extLst>
          </c:dPt>
          <c:dPt>
            <c:idx val="1"/>
            <c:invertIfNegative val="0"/>
            <c:bubble3D val="0"/>
            <c:extLst>
              <c:ext xmlns:c16="http://schemas.microsoft.com/office/drawing/2014/chart" uri="{C3380CC4-5D6E-409C-BE32-E72D297353CC}">
                <c16:uniqueId val="{00000003-16B1-4681-82AD-972C9C0C40A1}"/>
              </c:ext>
            </c:extLst>
          </c:dPt>
          <c:dPt>
            <c:idx val="2"/>
            <c:invertIfNegative val="0"/>
            <c:bubble3D val="0"/>
            <c:extLst>
              <c:ext xmlns:c16="http://schemas.microsoft.com/office/drawing/2014/chart" uri="{C3380CC4-5D6E-409C-BE32-E72D297353CC}">
                <c16:uniqueId val="{00000005-16B1-4681-82AD-972C9C0C40A1}"/>
              </c:ext>
            </c:extLst>
          </c:dPt>
          <c:dPt>
            <c:idx val="3"/>
            <c:invertIfNegative val="0"/>
            <c:bubble3D val="0"/>
            <c:extLst>
              <c:ext xmlns:c16="http://schemas.microsoft.com/office/drawing/2014/chart" uri="{C3380CC4-5D6E-409C-BE32-E72D297353CC}">
                <c16:uniqueId val="{00000007-16B1-4681-82AD-972C9C0C40A1}"/>
              </c:ext>
            </c:extLst>
          </c:dPt>
          <c:dLbls>
            <c:spPr>
              <a:solidFill>
                <a:schemeClr val="bg1"/>
              </a:solid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lumMod val="85000"/>
                        <a:lumOff val="15000"/>
                        <a:alpha val="36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6B1-4681-82AD-972C9C0C40A1}"/>
            </c:ext>
          </c:extLst>
        </c:ser>
        <c:dLbls>
          <c:showLegendKey val="0"/>
          <c:showVal val="0"/>
          <c:showCatName val="0"/>
          <c:showSerName val="0"/>
          <c:showPercent val="0"/>
          <c:showBubbleSize val="0"/>
        </c:dLbls>
        <c:gapWidth val="26"/>
        <c:axId val="73148672"/>
        <c:axId val="73147136"/>
      </c:barChart>
      <c:valAx>
        <c:axId val="73147136"/>
        <c:scaling>
          <c:orientation val="minMax"/>
        </c:scaling>
        <c:delete val="1"/>
        <c:axPos val="t"/>
        <c:numFmt formatCode="General" sourceLinked="1"/>
        <c:majorTickMark val="out"/>
        <c:minorTickMark val="none"/>
        <c:tickLblPos val="nextTo"/>
        <c:crossAx val="73148672"/>
        <c:crosses val="autoZero"/>
        <c:crossBetween val="between"/>
      </c:valAx>
      <c:catAx>
        <c:axId val="73148672"/>
        <c:scaling>
          <c:orientation val="maxMin"/>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700" b="0" i="0" u="none" strike="noStrike" kern="1200" baseline="0">
                <a:solidFill>
                  <a:schemeClr val="bg1">
                    <a:lumMod val="65000"/>
                  </a:schemeClr>
                </a:solidFill>
                <a:latin typeface="+mn-lt"/>
                <a:ea typeface="+mn-ea"/>
                <a:cs typeface="+mn-cs"/>
              </a:defRPr>
            </a:pPr>
            <a:endParaRPr lang="en-US"/>
          </a:p>
        </c:txPr>
        <c:crossAx val="73147136"/>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alpha val="54000"/>
                </a:schemeClr>
              </a:solidFill>
              <a:ln w="19050">
                <a:noFill/>
              </a:ln>
              <a:effectLst/>
            </c:spPr>
            <c:extLst>
              <c:ext xmlns:c16="http://schemas.microsoft.com/office/drawing/2014/chart" uri="{C3380CC4-5D6E-409C-BE32-E72D297353CC}">
                <c16:uniqueId val="{00000001-6E65-43BF-B289-6AE76116F02A}"/>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6E65-43BF-B289-6AE76116F02A}"/>
              </c:ext>
            </c:extLst>
          </c:dPt>
          <c:dPt>
            <c:idx val="2"/>
            <c:bubble3D val="0"/>
            <c:spPr>
              <a:noFill/>
              <a:ln w="19050">
                <a:noFill/>
              </a:ln>
              <a:effectLst/>
            </c:spPr>
            <c:extLst>
              <c:ext xmlns:c16="http://schemas.microsoft.com/office/drawing/2014/chart" uri="{C3380CC4-5D6E-409C-BE32-E72D297353CC}">
                <c16:uniqueId val="{00000005-6E65-43BF-B289-6AE76116F02A}"/>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6E65-43BF-B289-6AE76116F02A}"/>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6E65-43BF-B289-6AE76116F02A}"/>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4EDC-4901-A343-FDBF531FE9E3}"/>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4EDC-4901-A343-FDBF531FE9E3}"/>
              </c:ext>
            </c:extLst>
          </c:dPt>
          <c:dPt>
            <c:idx val="2"/>
            <c:bubble3D val="0"/>
            <c:spPr>
              <a:noFill/>
              <a:ln w="19050">
                <a:noFill/>
              </a:ln>
              <a:effectLst/>
            </c:spPr>
            <c:extLst>
              <c:ext xmlns:c16="http://schemas.microsoft.com/office/drawing/2014/chart" uri="{C3380CC4-5D6E-409C-BE32-E72D297353CC}">
                <c16:uniqueId val="{00000005-4EDC-4901-A343-FDBF531FE9E3}"/>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4EDC-4901-A343-FDBF531FE9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4EDC-4901-A343-FDBF531FE9E3}"/>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1-EB04-4536-BC69-3B49ECF6B8EF}"/>
              </c:ext>
            </c:extLst>
          </c:dPt>
          <c:dPt>
            <c:idx val="1"/>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3-EB04-4536-BC69-3B49ECF6B8EF}"/>
              </c:ext>
            </c:extLst>
          </c:dPt>
          <c:dPt>
            <c:idx val="2"/>
            <c:bubble3D val="0"/>
            <c:spPr>
              <a:noFill/>
              <a:ln w="19050">
                <a:noFill/>
              </a:ln>
              <a:effectLst/>
            </c:spPr>
            <c:extLst>
              <c:ext xmlns:c16="http://schemas.microsoft.com/office/drawing/2014/chart" uri="{C3380CC4-5D6E-409C-BE32-E72D297353CC}">
                <c16:uniqueId val="{00000005-EB04-4536-BC69-3B49ECF6B8EF}"/>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EB04-4536-BC69-3B49ECF6B8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B04-4536-BC69-3B49ECF6B8EF}"/>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F4E-457B-9347-396AB4872836}"/>
            </c:ext>
          </c:extLst>
        </c:ser>
        <c:dLbls>
          <c:showLegendKey val="0"/>
          <c:showVal val="0"/>
          <c:showCatName val="0"/>
          <c:showSerName val="0"/>
          <c:showPercent val="0"/>
          <c:showBubbleSize val="0"/>
        </c:dLbls>
        <c:axId val="95271168"/>
        <c:axId val="95281152"/>
      </c:areaChart>
      <c:dateAx>
        <c:axId val="95271168"/>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5281152"/>
        <c:crosses val="autoZero"/>
        <c:auto val="1"/>
        <c:lblOffset val="100"/>
        <c:baseTimeUnit val="days"/>
      </c:dateAx>
      <c:valAx>
        <c:axId val="95281152"/>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5271168"/>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5D9-4AE6-A024-790AE949DDF1}"/>
            </c:ext>
          </c:extLst>
        </c:ser>
        <c:dLbls>
          <c:showLegendKey val="0"/>
          <c:showVal val="0"/>
          <c:showCatName val="0"/>
          <c:showSerName val="0"/>
          <c:showPercent val="0"/>
          <c:showBubbleSize val="0"/>
        </c:dLbls>
        <c:axId val="95465856"/>
        <c:axId val="95467392"/>
      </c:areaChart>
      <c:dateAx>
        <c:axId val="9546585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5467392"/>
        <c:crosses val="autoZero"/>
        <c:auto val="1"/>
        <c:lblOffset val="100"/>
        <c:baseTimeUnit val="days"/>
      </c:dateAx>
      <c:valAx>
        <c:axId val="95467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546585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00854675665321E-2"/>
          <c:y val="0.11155126527242225"/>
          <c:w val="0.92932793143929349"/>
          <c:h val="0.74723457466388898"/>
        </c:manualLayout>
      </c:layout>
      <c:areaChart>
        <c:grouping val="standard"/>
        <c:varyColors val="0"/>
        <c:ser>
          <c:idx val="0"/>
          <c:order val="0"/>
          <c:tx>
            <c:strRef>
              <c:f>Sheet1!$B$1</c:f>
              <c:strCache>
                <c:ptCount val="1"/>
                <c:pt idx="0">
                  <c:v>Series 1</c:v>
                </c:pt>
              </c:strCache>
            </c:strRef>
          </c:tx>
          <c:spPr>
            <a:gradFill flip="none" rotWithShape="1">
              <a:gsLst>
                <a:gs pos="37000">
                  <a:schemeClr val="bg1">
                    <a:lumMod val="95000"/>
                  </a:schemeClr>
                </a:gs>
                <a:gs pos="65000">
                  <a:schemeClr val="bg1">
                    <a:alpha val="38000"/>
                  </a:schemeClr>
                </a:gs>
              </a:gsLst>
              <a:lin ang="0" scaled="1"/>
              <a:tileRect/>
            </a:gra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DCB8-49E2-8862-0718564E7FA1}"/>
            </c:ext>
          </c:extLst>
        </c:ser>
        <c:dLbls>
          <c:showLegendKey val="0"/>
          <c:showVal val="0"/>
          <c:showCatName val="0"/>
          <c:showSerName val="0"/>
          <c:showPercent val="0"/>
          <c:showBubbleSize val="0"/>
        </c:dLbls>
        <c:axId val="77376896"/>
        <c:axId val="77382784"/>
      </c:areaChart>
      <c:dateAx>
        <c:axId val="77376896"/>
        <c:scaling>
          <c:orientation val="minMax"/>
        </c:scaling>
        <c:delete val="0"/>
        <c:axPos val="b"/>
        <c:numFmt formatCode="m/d/yyyy" sourceLinked="1"/>
        <c:majorTickMark val="out"/>
        <c:minorTickMark val="none"/>
        <c:tickLblPos val="nextTo"/>
        <c:spPr>
          <a:noFill/>
          <a:ln w="9525" cap="flat" cmpd="sng" algn="ctr">
            <a:gradFill>
              <a:gsLst>
                <a:gs pos="36000">
                  <a:schemeClr val="bg1">
                    <a:lumMod val="85000"/>
                  </a:schemeClr>
                </a:gs>
                <a:gs pos="65000">
                  <a:schemeClr val="bg1"/>
                </a:gs>
              </a:gsLst>
              <a:lin ang="5400000" scaled="1"/>
            </a:gra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77382784"/>
        <c:crosses val="autoZero"/>
        <c:auto val="1"/>
        <c:lblOffset val="100"/>
        <c:baseTimeUnit val="days"/>
      </c:dateAx>
      <c:valAx>
        <c:axId val="77382784"/>
        <c:scaling>
          <c:orientation val="minMax"/>
        </c:scaling>
        <c:delete val="1"/>
        <c:axPos val="l"/>
        <c:numFmt formatCode="General" sourceLinked="1"/>
        <c:majorTickMark val="none"/>
        <c:minorTickMark val="none"/>
        <c:tickLblPos val="nextTo"/>
        <c:crossAx val="7737689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6CB1-46B3-A23C-251E21452FCE}"/>
            </c:ext>
          </c:extLst>
        </c:ser>
        <c:dLbls>
          <c:showLegendKey val="0"/>
          <c:showVal val="0"/>
          <c:showCatName val="0"/>
          <c:showSerName val="0"/>
          <c:showPercent val="0"/>
          <c:showBubbleSize val="0"/>
        </c:dLbls>
        <c:axId val="95631232"/>
        <c:axId val="95632768"/>
      </c:areaChart>
      <c:dateAx>
        <c:axId val="9563123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5632768"/>
        <c:crosses val="autoZero"/>
        <c:auto val="1"/>
        <c:lblOffset val="100"/>
        <c:baseTimeUnit val="days"/>
      </c:dateAx>
      <c:valAx>
        <c:axId val="9563276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563123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EB6-424D-B373-471E056B68A7}"/>
            </c:ext>
          </c:extLst>
        </c:ser>
        <c:dLbls>
          <c:showLegendKey val="0"/>
          <c:showVal val="0"/>
          <c:showCatName val="0"/>
          <c:showSerName val="0"/>
          <c:showPercent val="0"/>
          <c:showBubbleSize val="0"/>
        </c:dLbls>
        <c:axId val="95665536"/>
        <c:axId val="95847552"/>
      </c:areaChart>
      <c:dateAx>
        <c:axId val="9566553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5847552"/>
        <c:crosses val="autoZero"/>
        <c:auto val="1"/>
        <c:lblOffset val="100"/>
        <c:baseTimeUnit val="days"/>
      </c:dateAx>
      <c:valAx>
        <c:axId val="9584755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566553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4EDC-4901-A343-FDBF531FE9E3}"/>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4EDC-4901-A343-FDBF531FE9E3}"/>
              </c:ext>
            </c:extLst>
          </c:dPt>
          <c:dPt>
            <c:idx val="2"/>
            <c:bubble3D val="0"/>
            <c:spPr>
              <a:noFill/>
              <a:ln w="19050">
                <a:noFill/>
              </a:ln>
              <a:effectLst/>
            </c:spPr>
            <c:extLst>
              <c:ext xmlns:c16="http://schemas.microsoft.com/office/drawing/2014/chart" uri="{C3380CC4-5D6E-409C-BE32-E72D297353CC}">
                <c16:uniqueId val="{00000005-4EDC-4901-A343-FDBF531FE9E3}"/>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4EDC-4901-A343-FDBF531FE9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4EDC-4901-A343-FDBF531FE9E3}"/>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1-EB04-4536-BC69-3B49ECF6B8EF}"/>
              </c:ext>
            </c:extLst>
          </c:dPt>
          <c:dPt>
            <c:idx val="1"/>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3-EB04-4536-BC69-3B49ECF6B8EF}"/>
              </c:ext>
            </c:extLst>
          </c:dPt>
          <c:dPt>
            <c:idx val="2"/>
            <c:bubble3D val="0"/>
            <c:spPr>
              <a:noFill/>
              <a:ln w="19050">
                <a:noFill/>
              </a:ln>
              <a:effectLst/>
            </c:spPr>
            <c:extLst>
              <c:ext xmlns:c16="http://schemas.microsoft.com/office/drawing/2014/chart" uri="{C3380CC4-5D6E-409C-BE32-E72D297353CC}">
                <c16:uniqueId val="{00000005-EB04-4536-BC69-3B49ECF6B8EF}"/>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EB04-4536-BC69-3B49ECF6B8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B04-4536-BC69-3B49ECF6B8EF}"/>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F4E-457B-9347-396AB4872836}"/>
            </c:ext>
          </c:extLst>
        </c:ser>
        <c:dLbls>
          <c:showLegendKey val="0"/>
          <c:showVal val="0"/>
          <c:showCatName val="0"/>
          <c:showSerName val="0"/>
          <c:showPercent val="0"/>
          <c:showBubbleSize val="0"/>
        </c:dLbls>
        <c:axId val="96248192"/>
        <c:axId val="96249728"/>
      </c:areaChart>
      <c:dateAx>
        <c:axId val="9624819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6249728"/>
        <c:crosses val="autoZero"/>
        <c:auto val="1"/>
        <c:lblOffset val="100"/>
        <c:baseTimeUnit val="days"/>
      </c:dateAx>
      <c:valAx>
        <c:axId val="9624972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624819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5D9-4AE6-A024-790AE949DDF1}"/>
            </c:ext>
          </c:extLst>
        </c:ser>
        <c:dLbls>
          <c:showLegendKey val="0"/>
          <c:showVal val="0"/>
          <c:showCatName val="0"/>
          <c:showSerName val="0"/>
          <c:showPercent val="0"/>
          <c:showBubbleSize val="0"/>
        </c:dLbls>
        <c:axId val="96413952"/>
        <c:axId val="96415744"/>
      </c:areaChart>
      <c:dateAx>
        <c:axId val="9641395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6415744"/>
        <c:crosses val="autoZero"/>
        <c:auto val="1"/>
        <c:lblOffset val="100"/>
        <c:baseTimeUnit val="days"/>
      </c:dateAx>
      <c:valAx>
        <c:axId val="96415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641395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6CB1-46B3-A23C-251E21452FCE}"/>
            </c:ext>
          </c:extLst>
        </c:ser>
        <c:dLbls>
          <c:showLegendKey val="0"/>
          <c:showVal val="0"/>
          <c:showCatName val="0"/>
          <c:showSerName val="0"/>
          <c:showPercent val="0"/>
          <c:showBubbleSize val="0"/>
        </c:dLbls>
        <c:axId val="96459392"/>
        <c:axId val="96485760"/>
      </c:areaChart>
      <c:dateAx>
        <c:axId val="9645939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6485760"/>
        <c:crosses val="autoZero"/>
        <c:auto val="1"/>
        <c:lblOffset val="100"/>
        <c:baseTimeUnit val="days"/>
      </c:dateAx>
      <c:valAx>
        <c:axId val="964857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645939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EB6-424D-B373-471E056B68A7}"/>
            </c:ext>
          </c:extLst>
        </c:ser>
        <c:dLbls>
          <c:showLegendKey val="0"/>
          <c:showVal val="0"/>
          <c:showCatName val="0"/>
          <c:showSerName val="0"/>
          <c:showPercent val="0"/>
          <c:showBubbleSize val="0"/>
        </c:dLbls>
        <c:axId val="96543104"/>
        <c:axId val="96544640"/>
      </c:areaChart>
      <c:dateAx>
        <c:axId val="96543104"/>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6544640"/>
        <c:crosses val="autoZero"/>
        <c:auto val="1"/>
        <c:lblOffset val="100"/>
        <c:baseTimeUnit val="days"/>
      </c:dateAx>
      <c:valAx>
        <c:axId val="96544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654310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gradFill flip="none" rotWithShape="1">
                <a:gsLst>
                  <a:gs pos="0">
                    <a:srgbClr val="F9F18B"/>
                  </a:gs>
                  <a:gs pos="56000">
                    <a:srgbClr val="F7ED5B"/>
                  </a:gs>
                </a:gsLst>
                <a:path path="circle">
                  <a:fillToRect l="50000" t="50000" r="50000" b="50000"/>
                </a:path>
                <a:tileRect/>
              </a:gradFill>
              <a:ln w="19050">
                <a:solidFill>
                  <a:srgbClr val="F7ED5B"/>
                </a:solidFill>
              </a:ln>
              <a:effectLst/>
            </c:spPr>
            <c:extLst>
              <c:ext xmlns:c16="http://schemas.microsoft.com/office/drawing/2014/chart" uri="{C3380CC4-5D6E-409C-BE32-E72D297353CC}">
                <c16:uniqueId val="{00000001-4AAE-4985-8682-410754E78535}"/>
              </c:ext>
            </c:extLst>
          </c:dPt>
          <c:dPt>
            <c:idx val="1"/>
            <c:bubble3D val="0"/>
            <c:spPr>
              <a:gradFill>
                <a:gsLst>
                  <a:gs pos="0">
                    <a:srgbClr val="D7E593"/>
                  </a:gs>
                  <a:gs pos="69000">
                    <a:srgbClr val="BAD142"/>
                  </a:gs>
                </a:gsLst>
                <a:path path="circle">
                  <a:fillToRect l="50000" t="50000" r="50000" b="50000"/>
                </a:path>
              </a:gradFill>
              <a:ln w="19050">
                <a:solidFill>
                  <a:srgbClr val="BBD144"/>
                </a:solidFill>
              </a:ln>
              <a:effectLst/>
            </c:spPr>
            <c:extLst>
              <c:ext xmlns:c16="http://schemas.microsoft.com/office/drawing/2014/chart" uri="{C3380CC4-5D6E-409C-BE32-E72D297353CC}">
                <c16:uniqueId val="{00000003-4AAE-4985-8682-410754E78535}"/>
              </c:ext>
            </c:extLst>
          </c:dPt>
          <c:dPt>
            <c:idx val="2"/>
            <c:bubble3D val="0"/>
            <c:spPr>
              <a:gradFill>
                <a:gsLst>
                  <a:gs pos="0">
                    <a:srgbClr val="7AC387"/>
                  </a:gs>
                  <a:gs pos="69000">
                    <a:srgbClr val="42AD53"/>
                  </a:gs>
                </a:gsLst>
                <a:path path="circle">
                  <a:fillToRect l="50000" t="50000" r="50000" b="50000"/>
                </a:path>
              </a:gradFill>
              <a:ln w="19050">
                <a:solidFill>
                  <a:srgbClr val="42AD53"/>
                </a:solidFill>
              </a:ln>
              <a:effectLst/>
            </c:spPr>
            <c:extLst>
              <c:ext xmlns:c16="http://schemas.microsoft.com/office/drawing/2014/chart" uri="{C3380CC4-5D6E-409C-BE32-E72D297353CC}">
                <c16:uniqueId val="{00000005-4AAE-4985-8682-410754E78535}"/>
              </c:ext>
            </c:extLst>
          </c:dPt>
          <c:dPt>
            <c:idx val="3"/>
            <c:bubble3D val="0"/>
            <c:spPr>
              <a:gradFill>
                <a:gsLst>
                  <a:gs pos="9000">
                    <a:srgbClr val="5EBEAA"/>
                  </a:gs>
                  <a:gs pos="69000">
                    <a:srgbClr val="049C7E"/>
                  </a:gs>
                </a:gsLst>
                <a:path path="circle">
                  <a:fillToRect l="50000" t="50000" r="50000" b="50000"/>
                </a:path>
              </a:gradFill>
              <a:ln w="19050">
                <a:solidFill>
                  <a:srgbClr val="049C7E"/>
                </a:solidFill>
              </a:ln>
              <a:effectLst/>
            </c:spPr>
            <c:extLst>
              <c:ext xmlns:c16="http://schemas.microsoft.com/office/drawing/2014/chart" uri="{C3380CC4-5D6E-409C-BE32-E72D297353CC}">
                <c16:uniqueId val="{00000007-4AAE-4985-8682-410754E78535}"/>
              </c:ext>
            </c:extLst>
          </c:dPt>
          <c:dPt>
            <c:idx val="4"/>
            <c:bubble3D val="0"/>
            <c:spPr>
              <a:gradFill>
                <a:gsLst>
                  <a:gs pos="9000">
                    <a:srgbClr val="6499C8"/>
                  </a:gs>
                  <a:gs pos="69000">
                    <a:srgbClr val="1366AC"/>
                  </a:gs>
                </a:gsLst>
                <a:path path="circle">
                  <a:fillToRect l="50000" t="50000" r="50000" b="50000"/>
                </a:path>
              </a:gradFill>
              <a:ln w="19050">
                <a:solidFill>
                  <a:srgbClr val="1C6BAF"/>
                </a:solidFill>
              </a:ln>
              <a:effectLst/>
            </c:spPr>
            <c:extLst>
              <c:ext xmlns:c16="http://schemas.microsoft.com/office/drawing/2014/chart" uri="{C3380CC4-5D6E-409C-BE32-E72D297353CC}">
                <c16:uniqueId val="{00000009-4AAE-4985-8682-410754E78535}"/>
              </c:ext>
            </c:extLst>
          </c:dPt>
          <c:dPt>
            <c:idx val="5"/>
            <c:bubble3D val="0"/>
            <c:spPr>
              <a:gradFill>
                <a:gsLst>
                  <a:gs pos="9000">
                    <a:srgbClr val="857DB1"/>
                  </a:gs>
                  <a:gs pos="69000">
                    <a:srgbClr val="614CAC"/>
                  </a:gs>
                </a:gsLst>
                <a:path path="circle">
                  <a:fillToRect l="50000" t="50000" r="50000" b="50000"/>
                </a:path>
              </a:gradFill>
              <a:ln w="19050">
                <a:solidFill>
                  <a:srgbClr val="614CAC"/>
                </a:solidFill>
              </a:ln>
              <a:effectLst/>
            </c:spPr>
            <c:extLst>
              <c:ext xmlns:c16="http://schemas.microsoft.com/office/drawing/2014/chart" uri="{C3380CC4-5D6E-409C-BE32-E72D297353CC}">
                <c16:uniqueId val="{0000000B-4AAE-4985-8682-410754E78535}"/>
              </c:ext>
            </c:extLst>
          </c:dPt>
          <c:dPt>
            <c:idx val="6"/>
            <c:bubble3D val="0"/>
            <c:spPr>
              <a:gradFill>
                <a:gsLst>
                  <a:gs pos="9000">
                    <a:srgbClr val="9778AE"/>
                  </a:gs>
                  <a:gs pos="69000">
                    <a:srgbClr val="794AA8"/>
                  </a:gs>
                </a:gsLst>
                <a:path path="circle">
                  <a:fillToRect l="50000" t="50000" r="50000" b="50000"/>
                </a:path>
              </a:gradFill>
              <a:ln w="19050">
                <a:solidFill>
                  <a:srgbClr val="794AA8"/>
                </a:solidFill>
              </a:ln>
              <a:effectLst/>
            </c:spPr>
            <c:extLst>
              <c:ext xmlns:c16="http://schemas.microsoft.com/office/drawing/2014/chart" uri="{C3380CC4-5D6E-409C-BE32-E72D297353CC}">
                <c16:uniqueId val="{0000000D-4AAE-4985-8682-410754E78535}"/>
              </c:ext>
            </c:extLst>
          </c:dPt>
          <c:dPt>
            <c:idx val="7"/>
            <c:bubble3D val="0"/>
            <c:spPr>
              <a:gradFill>
                <a:gsLst>
                  <a:gs pos="9000">
                    <a:srgbClr val="AE7AAF"/>
                  </a:gs>
                  <a:gs pos="69000">
                    <a:srgbClr val="7A287E"/>
                  </a:gs>
                </a:gsLst>
                <a:path path="circle">
                  <a:fillToRect l="50000" t="50000" r="50000" b="50000"/>
                </a:path>
              </a:gradFill>
              <a:ln w="19050">
                <a:solidFill>
                  <a:srgbClr val="7A287E"/>
                </a:solidFill>
              </a:ln>
              <a:effectLst/>
            </c:spPr>
            <c:extLst>
              <c:ext xmlns:c16="http://schemas.microsoft.com/office/drawing/2014/chart" uri="{C3380CC4-5D6E-409C-BE32-E72D297353CC}">
                <c16:uniqueId val="{0000000F-4AAE-4985-8682-410754E78535}"/>
              </c:ext>
            </c:extLst>
          </c:dPt>
          <c:dPt>
            <c:idx val="8"/>
            <c:bubble3D val="0"/>
            <c:spPr>
              <a:gradFill>
                <a:gsLst>
                  <a:gs pos="9000">
                    <a:srgbClr val="DA6E74"/>
                  </a:gs>
                  <a:gs pos="69000">
                    <a:srgbClr val="C8212E"/>
                  </a:gs>
                </a:gsLst>
                <a:path path="circle">
                  <a:fillToRect l="50000" t="50000" r="50000" b="50000"/>
                </a:path>
              </a:gradFill>
              <a:ln w="19050">
                <a:solidFill>
                  <a:srgbClr val="C8212E"/>
                </a:solidFill>
              </a:ln>
              <a:effectLst/>
            </c:spPr>
            <c:extLst>
              <c:ext xmlns:c16="http://schemas.microsoft.com/office/drawing/2014/chart" uri="{C3380CC4-5D6E-409C-BE32-E72D297353CC}">
                <c16:uniqueId val="{00000011-4AAE-4985-8682-410754E78535}"/>
              </c:ext>
            </c:extLst>
          </c:dPt>
          <c:dPt>
            <c:idx val="9"/>
            <c:bubble3D val="0"/>
            <c:spPr>
              <a:gradFill>
                <a:gsLst>
                  <a:gs pos="9000">
                    <a:srgbClr val="EE8B73"/>
                  </a:gs>
                  <a:gs pos="69000">
                    <a:srgbClr val="E75A3A"/>
                  </a:gs>
                </a:gsLst>
                <a:path path="circle">
                  <a:fillToRect l="50000" t="50000" r="50000" b="50000"/>
                </a:path>
              </a:gradFill>
              <a:ln w="19050">
                <a:solidFill>
                  <a:srgbClr val="E75A3A"/>
                </a:solidFill>
              </a:ln>
              <a:effectLst/>
            </c:spPr>
            <c:extLst>
              <c:ext xmlns:c16="http://schemas.microsoft.com/office/drawing/2014/chart" uri="{C3380CC4-5D6E-409C-BE32-E72D297353CC}">
                <c16:uniqueId val="{00000013-4AAE-4985-8682-410754E78535}"/>
              </c:ext>
            </c:extLst>
          </c:dPt>
          <c:dPt>
            <c:idx val="10"/>
            <c:bubble3D val="0"/>
            <c:spPr>
              <a:gradFill>
                <a:gsLst>
                  <a:gs pos="9000">
                    <a:srgbClr val="EEA475"/>
                  </a:gs>
                  <a:gs pos="69000">
                    <a:srgbClr val="EA7832"/>
                  </a:gs>
                </a:gsLst>
                <a:path path="circle">
                  <a:fillToRect l="50000" t="50000" r="50000" b="50000"/>
                </a:path>
              </a:gradFill>
              <a:ln w="19050">
                <a:solidFill>
                  <a:srgbClr val="EA7B37"/>
                </a:solidFill>
              </a:ln>
              <a:effectLst/>
            </c:spPr>
            <c:extLst>
              <c:ext xmlns:c16="http://schemas.microsoft.com/office/drawing/2014/chart" uri="{C3380CC4-5D6E-409C-BE32-E72D297353CC}">
                <c16:uniqueId val="{00000015-4AAE-4985-8682-410754E78535}"/>
              </c:ext>
            </c:extLst>
          </c:dPt>
          <c:dPt>
            <c:idx val="11"/>
            <c:bubble3D val="0"/>
            <c:spPr>
              <a:gradFill>
                <a:gsLst>
                  <a:gs pos="9000">
                    <a:srgbClr val="F4C669"/>
                  </a:gs>
                  <a:gs pos="69000">
                    <a:srgbClr val="F4B439"/>
                  </a:gs>
                </a:gsLst>
                <a:path path="circle">
                  <a:fillToRect l="50000" t="50000" r="50000" b="50000"/>
                </a:path>
              </a:gradFill>
              <a:ln w="19050">
                <a:solidFill>
                  <a:srgbClr val="F4B439"/>
                </a:solidFill>
              </a:ln>
              <a:effectLst/>
            </c:spPr>
            <c:extLst>
              <c:ext xmlns:c16="http://schemas.microsoft.com/office/drawing/2014/chart" uri="{C3380CC4-5D6E-409C-BE32-E72D297353CC}">
                <c16:uniqueId val="{00000017-4AAE-4985-8682-410754E78535}"/>
              </c:ext>
            </c:extLst>
          </c:dPt>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3</c:v>
                </c:pt>
                <c:pt idx="1">
                  <c:v>3</c:v>
                </c:pt>
                <c:pt idx="2">
                  <c:v>3</c:v>
                </c:pt>
                <c:pt idx="3">
                  <c:v>3</c:v>
                </c:pt>
                <c:pt idx="4">
                  <c:v>3</c:v>
                </c:pt>
                <c:pt idx="5">
                  <c:v>3</c:v>
                </c:pt>
                <c:pt idx="6">
                  <c:v>3</c:v>
                </c:pt>
                <c:pt idx="7">
                  <c:v>3</c:v>
                </c:pt>
                <c:pt idx="8">
                  <c:v>3</c:v>
                </c:pt>
                <c:pt idx="9">
                  <c:v>3</c:v>
                </c:pt>
                <c:pt idx="10">
                  <c:v>3</c:v>
                </c:pt>
                <c:pt idx="11">
                  <c:v>3</c:v>
                </c:pt>
              </c:numCache>
            </c:numRef>
          </c:val>
          <c:extLst>
            <c:ext xmlns:c16="http://schemas.microsoft.com/office/drawing/2014/chart" uri="{C3380CC4-5D6E-409C-BE32-E72D297353CC}">
              <c16:uniqueId val="{00000018-4AAE-4985-8682-410754E7853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ln>
              <a:noFill/>
            </a:ln>
          </c:spPr>
          <c:dPt>
            <c:idx val="0"/>
            <c:bubble3D val="0"/>
            <c:spPr>
              <a:gradFill flip="none" rotWithShape="1">
                <a:gsLst>
                  <a:gs pos="0">
                    <a:srgbClr val="F9F18B"/>
                  </a:gs>
                  <a:gs pos="56000">
                    <a:srgbClr val="F7ED5B"/>
                  </a:gs>
                </a:gsLst>
                <a:path path="circle">
                  <a:fillToRect l="50000" t="50000" r="50000" b="50000"/>
                </a:path>
                <a:tileRect/>
              </a:gradFill>
              <a:ln w="19050">
                <a:solidFill>
                  <a:srgbClr val="F7ED5B"/>
                </a:solidFill>
              </a:ln>
              <a:effectLst/>
            </c:spPr>
            <c:extLst>
              <c:ext xmlns:c16="http://schemas.microsoft.com/office/drawing/2014/chart" uri="{C3380CC4-5D6E-409C-BE32-E72D297353CC}">
                <c16:uniqueId val="{00000001-7669-43EF-BD9D-B0DF78C12F6B}"/>
              </c:ext>
            </c:extLst>
          </c:dPt>
          <c:dPt>
            <c:idx val="1"/>
            <c:bubble3D val="0"/>
            <c:spPr>
              <a:gradFill>
                <a:gsLst>
                  <a:gs pos="0">
                    <a:srgbClr val="D7E593"/>
                  </a:gs>
                  <a:gs pos="69000">
                    <a:srgbClr val="BAD142"/>
                  </a:gs>
                </a:gsLst>
                <a:path path="circle">
                  <a:fillToRect l="50000" t="50000" r="50000" b="50000"/>
                </a:path>
              </a:gradFill>
              <a:ln w="19050">
                <a:solidFill>
                  <a:srgbClr val="BBD144"/>
                </a:solidFill>
              </a:ln>
              <a:effectLst/>
            </c:spPr>
            <c:extLst>
              <c:ext xmlns:c16="http://schemas.microsoft.com/office/drawing/2014/chart" uri="{C3380CC4-5D6E-409C-BE32-E72D297353CC}">
                <c16:uniqueId val="{00000002-7669-43EF-BD9D-B0DF78C12F6B}"/>
              </c:ext>
            </c:extLst>
          </c:dPt>
          <c:dPt>
            <c:idx val="2"/>
            <c:bubble3D val="0"/>
            <c:spPr>
              <a:gradFill>
                <a:gsLst>
                  <a:gs pos="0">
                    <a:srgbClr val="7AC387"/>
                  </a:gs>
                  <a:gs pos="69000">
                    <a:srgbClr val="42AD53"/>
                  </a:gs>
                </a:gsLst>
                <a:path path="circle">
                  <a:fillToRect l="50000" t="50000" r="50000" b="50000"/>
                </a:path>
              </a:gradFill>
              <a:ln w="19050">
                <a:solidFill>
                  <a:srgbClr val="42AD53"/>
                </a:solidFill>
              </a:ln>
              <a:effectLst/>
            </c:spPr>
            <c:extLst>
              <c:ext xmlns:c16="http://schemas.microsoft.com/office/drawing/2014/chart" uri="{C3380CC4-5D6E-409C-BE32-E72D297353CC}">
                <c16:uniqueId val="{00000003-7669-43EF-BD9D-B0DF78C12F6B}"/>
              </c:ext>
            </c:extLst>
          </c:dPt>
          <c:dPt>
            <c:idx val="3"/>
            <c:bubble3D val="0"/>
            <c:spPr>
              <a:gradFill>
                <a:gsLst>
                  <a:gs pos="9000">
                    <a:srgbClr val="5EBEAA"/>
                  </a:gs>
                  <a:gs pos="69000">
                    <a:srgbClr val="049C7E"/>
                  </a:gs>
                </a:gsLst>
                <a:path path="circle">
                  <a:fillToRect l="50000" t="50000" r="50000" b="50000"/>
                </a:path>
              </a:gradFill>
              <a:ln w="19050">
                <a:solidFill>
                  <a:srgbClr val="049C7E"/>
                </a:solidFill>
              </a:ln>
              <a:effectLst/>
            </c:spPr>
            <c:extLst>
              <c:ext xmlns:c16="http://schemas.microsoft.com/office/drawing/2014/chart" uri="{C3380CC4-5D6E-409C-BE32-E72D297353CC}">
                <c16:uniqueId val="{00000004-7669-43EF-BD9D-B0DF78C12F6B}"/>
              </c:ext>
            </c:extLst>
          </c:dPt>
          <c:dPt>
            <c:idx val="4"/>
            <c:bubble3D val="0"/>
            <c:spPr>
              <a:gradFill>
                <a:gsLst>
                  <a:gs pos="9000">
                    <a:srgbClr val="6499C8"/>
                  </a:gs>
                  <a:gs pos="69000">
                    <a:srgbClr val="1366AC"/>
                  </a:gs>
                </a:gsLst>
                <a:path path="circle">
                  <a:fillToRect l="50000" t="50000" r="50000" b="50000"/>
                </a:path>
              </a:gradFill>
              <a:ln w="19050">
                <a:solidFill>
                  <a:srgbClr val="1C6BAF"/>
                </a:solidFill>
              </a:ln>
              <a:effectLst/>
            </c:spPr>
            <c:extLst>
              <c:ext xmlns:c16="http://schemas.microsoft.com/office/drawing/2014/chart" uri="{C3380CC4-5D6E-409C-BE32-E72D297353CC}">
                <c16:uniqueId val="{00000005-7669-43EF-BD9D-B0DF78C12F6B}"/>
              </c:ext>
            </c:extLst>
          </c:dPt>
          <c:dPt>
            <c:idx val="5"/>
            <c:bubble3D val="0"/>
            <c:spPr>
              <a:gradFill>
                <a:gsLst>
                  <a:gs pos="9000">
                    <a:srgbClr val="857DB1"/>
                  </a:gs>
                  <a:gs pos="69000">
                    <a:srgbClr val="614CAC"/>
                  </a:gs>
                </a:gsLst>
                <a:path path="circle">
                  <a:fillToRect l="50000" t="50000" r="50000" b="50000"/>
                </a:path>
              </a:gradFill>
              <a:ln w="19050">
                <a:solidFill>
                  <a:srgbClr val="614CAC"/>
                </a:solidFill>
              </a:ln>
              <a:effectLst/>
            </c:spPr>
            <c:extLst>
              <c:ext xmlns:c16="http://schemas.microsoft.com/office/drawing/2014/chart" uri="{C3380CC4-5D6E-409C-BE32-E72D297353CC}">
                <c16:uniqueId val="{00000006-7669-43EF-BD9D-B0DF78C12F6B}"/>
              </c:ext>
            </c:extLst>
          </c:dPt>
          <c:dPt>
            <c:idx val="6"/>
            <c:bubble3D val="0"/>
            <c:spPr>
              <a:gradFill>
                <a:gsLst>
                  <a:gs pos="9000">
                    <a:srgbClr val="9778AE"/>
                  </a:gs>
                  <a:gs pos="69000">
                    <a:srgbClr val="794AA8"/>
                  </a:gs>
                </a:gsLst>
                <a:path path="circle">
                  <a:fillToRect l="50000" t="50000" r="50000" b="50000"/>
                </a:path>
              </a:gradFill>
              <a:ln w="19050">
                <a:solidFill>
                  <a:srgbClr val="794AA8"/>
                </a:solidFill>
              </a:ln>
              <a:effectLst/>
            </c:spPr>
            <c:extLst>
              <c:ext xmlns:c16="http://schemas.microsoft.com/office/drawing/2014/chart" uri="{C3380CC4-5D6E-409C-BE32-E72D297353CC}">
                <c16:uniqueId val="{00000007-7669-43EF-BD9D-B0DF78C12F6B}"/>
              </c:ext>
            </c:extLst>
          </c:dPt>
          <c:dPt>
            <c:idx val="7"/>
            <c:bubble3D val="0"/>
            <c:spPr>
              <a:gradFill>
                <a:gsLst>
                  <a:gs pos="9000">
                    <a:srgbClr val="AE7AAF"/>
                  </a:gs>
                  <a:gs pos="69000">
                    <a:srgbClr val="7A287E"/>
                  </a:gs>
                </a:gsLst>
                <a:path path="circle">
                  <a:fillToRect l="50000" t="50000" r="50000" b="50000"/>
                </a:path>
              </a:gradFill>
              <a:ln w="19050">
                <a:solidFill>
                  <a:srgbClr val="7A287E"/>
                </a:solidFill>
              </a:ln>
              <a:effectLst/>
            </c:spPr>
            <c:extLst>
              <c:ext xmlns:c16="http://schemas.microsoft.com/office/drawing/2014/chart" uri="{C3380CC4-5D6E-409C-BE32-E72D297353CC}">
                <c16:uniqueId val="{00000008-7669-43EF-BD9D-B0DF78C12F6B}"/>
              </c:ext>
            </c:extLst>
          </c:dPt>
          <c:dPt>
            <c:idx val="8"/>
            <c:bubble3D val="0"/>
            <c:spPr>
              <a:gradFill>
                <a:gsLst>
                  <a:gs pos="9000">
                    <a:srgbClr val="DA6E74"/>
                  </a:gs>
                  <a:gs pos="69000">
                    <a:srgbClr val="C8212E"/>
                  </a:gs>
                </a:gsLst>
                <a:path path="circle">
                  <a:fillToRect l="50000" t="50000" r="50000" b="50000"/>
                </a:path>
              </a:gradFill>
              <a:ln w="19050">
                <a:solidFill>
                  <a:srgbClr val="C8212E"/>
                </a:solidFill>
              </a:ln>
              <a:effectLst/>
            </c:spPr>
            <c:extLst>
              <c:ext xmlns:c16="http://schemas.microsoft.com/office/drawing/2014/chart" uri="{C3380CC4-5D6E-409C-BE32-E72D297353CC}">
                <c16:uniqueId val="{00000009-7669-43EF-BD9D-B0DF78C12F6B}"/>
              </c:ext>
            </c:extLst>
          </c:dPt>
          <c:dPt>
            <c:idx val="9"/>
            <c:bubble3D val="0"/>
            <c:spPr>
              <a:gradFill>
                <a:gsLst>
                  <a:gs pos="9000">
                    <a:srgbClr val="EE8B73"/>
                  </a:gs>
                  <a:gs pos="69000">
                    <a:srgbClr val="E75A3A"/>
                  </a:gs>
                </a:gsLst>
                <a:path path="circle">
                  <a:fillToRect l="50000" t="50000" r="50000" b="50000"/>
                </a:path>
              </a:gradFill>
              <a:ln w="19050">
                <a:solidFill>
                  <a:srgbClr val="E75A3A"/>
                </a:solidFill>
              </a:ln>
              <a:effectLst/>
            </c:spPr>
            <c:extLst>
              <c:ext xmlns:c16="http://schemas.microsoft.com/office/drawing/2014/chart" uri="{C3380CC4-5D6E-409C-BE32-E72D297353CC}">
                <c16:uniqueId val="{0000000A-7669-43EF-BD9D-B0DF78C12F6B}"/>
              </c:ext>
            </c:extLst>
          </c:dPt>
          <c:dPt>
            <c:idx val="10"/>
            <c:bubble3D val="0"/>
            <c:spPr>
              <a:gradFill>
                <a:gsLst>
                  <a:gs pos="9000">
                    <a:srgbClr val="EEA475"/>
                  </a:gs>
                  <a:gs pos="69000">
                    <a:srgbClr val="EA7832"/>
                  </a:gs>
                </a:gsLst>
                <a:path path="circle">
                  <a:fillToRect l="50000" t="50000" r="50000" b="50000"/>
                </a:path>
              </a:gradFill>
              <a:ln w="19050">
                <a:solidFill>
                  <a:srgbClr val="EA7B37"/>
                </a:solidFill>
              </a:ln>
              <a:effectLst/>
            </c:spPr>
            <c:extLst>
              <c:ext xmlns:c16="http://schemas.microsoft.com/office/drawing/2014/chart" uri="{C3380CC4-5D6E-409C-BE32-E72D297353CC}">
                <c16:uniqueId val="{0000000B-7669-43EF-BD9D-B0DF78C12F6B}"/>
              </c:ext>
            </c:extLst>
          </c:dPt>
          <c:dPt>
            <c:idx val="11"/>
            <c:bubble3D val="0"/>
            <c:spPr>
              <a:gradFill>
                <a:gsLst>
                  <a:gs pos="9000">
                    <a:srgbClr val="F4C669"/>
                  </a:gs>
                  <a:gs pos="69000">
                    <a:srgbClr val="F4B439"/>
                  </a:gs>
                </a:gsLst>
                <a:path path="circle">
                  <a:fillToRect l="50000" t="50000" r="50000" b="50000"/>
                </a:path>
              </a:gradFill>
              <a:ln w="19050">
                <a:solidFill>
                  <a:srgbClr val="F4B439"/>
                </a:solidFill>
              </a:ln>
              <a:effectLst/>
            </c:spPr>
            <c:extLst>
              <c:ext xmlns:c16="http://schemas.microsoft.com/office/drawing/2014/chart" uri="{C3380CC4-5D6E-409C-BE32-E72D297353CC}">
                <c16:uniqueId val="{0000000C-7669-43EF-BD9D-B0DF78C12F6B}"/>
              </c:ext>
            </c:extLst>
          </c:dPt>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3</c:v>
                </c:pt>
                <c:pt idx="1">
                  <c:v>3</c:v>
                </c:pt>
                <c:pt idx="2">
                  <c:v>3</c:v>
                </c:pt>
                <c:pt idx="3">
                  <c:v>3</c:v>
                </c:pt>
                <c:pt idx="4">
                  <c:v>3</c:v>
                </c:pt>
                <c:pt idx="5">
                  <c:v>3</c:v>
                </c:pt>
                <c:pt idx="6">
                  <c:v>3</c:v>
                </c:pt>
                <c:pt idx="7">
                  <c:v>3</c:v>
                </c:pt>
                <c:pt idx="8">
                  <c:v>3</c:v>
                </c:pt>
                <c:pt idx="9">
                  <c:v>3</c:v>
                </c:pt>
                <c:pt idx="10">
                  <c:v>3</c:v>
                </c:pt>
                <c:pt idx="11">
                  <c:v>3</c:v>
                </c:pt>
              </c:numCache>
            </c:numRef>
          </c:val>
          <c:extLst>
            <c:ext xmlns:c16="http://schemas.microsoft.com/office/drawing/2014/chart" uri="{C3380CC4-5D6E-409C-BE32-E72D297353CC}">
              <c16:uniqueId val="{00000000-7669-43EF-BD9D-B0DF78C12F6B}"/>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6C99-46AD-843D-3DDC3AFB58E7}"/>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6C99-46AD-843D-3DDC3AFB58E7}"/>
              </c:ext>
            </c:extLst>
          </c:dPt>
          <c:dPt>
            <c:idx val="2"/>
            <c:bubble3D val="0"/>
            <c:spPr>
              <a:noFill/>
              <a:ln w="19050">
                <a:noFill/>
              </a:ln>
              <a:effectLst/>
            </c:spPr>
            <c:extLst>
              <c:ext xmlns:c16="http://schemas.microsoft.com/office/drawing/2014/chart" uri="{C3380CC4-5D6E-409C-BE32-E72D297353CC}">
                <c16:uniqueId val="{00000005-6C99-46AD-843D-3DDC3AFB58E7}"/>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6C99-46AD-843D-3DDC3AFB58E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6C99-46AD-843D-3DDC3AFB58E7}"/>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4EDC-4901-A343-FDBF531FE9E3}"/>
              </c:ext>
            </c:extLst>
          </c:dPt>
          <c:dPt>
            <c:idx val="1"/>
            <c:bubble3D val="0"/>
            <c:spPr>
              <a:solidFill>
                <a:schemeClr val="bg1">
                  <a:lumMod val="50000"/>
                </a:schemeClr>
              </a:solidFill>
              <a:ln w="19050">
                <a:noFill/>
              </a:ln>
              <a:effectLst/>
            </c:spPr>
            <c:extLst>
              <c:ext xmlns:c16="http://schemas.microsoft.com/office/drawing/2014/chart" uri="{C3380CC4-5D6E-409C-BE32-E72D297353CC}">
                <c16:uniqueId val="{00000003-4EDC-4901-A343-FDBF531FE9E3}"/>
              </c:ext>
            </c:extLst>
          </c:dPt>
          <c:dPt>
            <c:idx val="2"/>
            <c:bubble3D val="0"/>
            <c:spPr>
              <a:noFill/>
              <a:ln w="19050">
                <a:noFill/>
              </a:ln>
              <a:effectLst/>
            </c:spPr>
            <c:extLst>
              <c:ext xmlns:c16="http://schemas.microsoft.com/office/drawing/2014/chart" uri="{C3380CC4-5D6E-409C-BE32-E72D297353CC}">
                <c16:uniqueId val="{00000005-4EDC-4901-A343-FDBF531FE9E3}"/>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4EDC-4901-A343-FDBF531FE9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4EDC-4901-A343-FDBF531FE9E3}"/>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1-EB04-4536-BC69-3B49ECF6B8EF}"/>
              </c:ext>
            </c:extLst>
          </c:dPt>
          <c:dPt>
            <c:idx val="1"/>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3-EB04-4536-BC69-3B49ECF6B8EF}"/>
              </c:ext>
            </c:extLst>
          </c:dPt>
          <c:dPt>
            <c:idx val="2"/>
            <c:bubble3D val="0"/>
            <c:spPr>
              <a:noFill/>
              <a:ln w="19050">
                <a:noFill/>
              </a:ln>
              <a:effectLst/>
            </c:spPr>
            <c:extLst>
              <c:ext xmlns:c16="http://schemas.microsoft.com/office/drawing/2014/chart" uri="{C3380CC4-5D6E-409C-BE32-E72D297353CC}">
                <c16:uniqueId val="{00000005-EB04-4536-BC69-3B49ECF6B8EF}"/>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EB04-4536-BC69-3B49ECF6B8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B04-4536-BC69-3B49ECF6B8EF}"/>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F4E-457B-9347-396AB4872836}"/>
            </c:ext>
          </c:extLst>
        </c:ser>
        <c:dLbls>
          <c:showLegendKey val="0"/>
          <c:showVal val="0"/>
          <c:showCatName val="0"/>
          <c:showSerName val="0"/>
          <c:showPercent val="0"/>
          <c:showBubbleSize val="0"/>
        </c:dLbls>
        <c:axId val="97176192"/>
        <c:axId val="97182080"/>
      </c:areaChart>
      <c:dateAx>
        <c:axId val="9717619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7182080"/>
        <c:crosses val="autoZero"/>
        <c:auto val="1"/>
        <c:lblOffset val="100"/>
        <c:baseTimeUnit val="days"/>
      </c:dateAx>
      <c:valAx>
        <c:axId val="97182080"/>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717619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5D9-4AE6-A024-790AE949DDF1}"/>
            </c:ext>
          </c:extLst>
        </c:ser>
        <c:dLbls>
          <c:showLegendKey val="0"/>
          <c:showVal val="0"/>
          <c:showCatName val="0"/>
          <c:showSerName val="0"/>
          <c:showPercent val="0"/>
          <c:showBubbleSize val="0"/>
        </c:dLbls>
        <c:axId val="97497856"/>
        <c:axId val="97499392"/>
      </c:areaChart>
      <c:dateAx>
        <c:axId val="9749785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7499392"/>
        <c:crosses val="autoZero"/>
        <c:auto val="1"/>
        <c:lblOffset val="100"/>
        <c:baseTimeUnit val="days"/>
      </c:dateAx>
      <c:valAx>
        <c:axId val="974993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749785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6CB1-46B3-A23C-251E21452FCE}"/>
            </c:ext>
          </c:extLst>
        </c:ser>
        <c:dLbls>
          <c:showLegendKey val="0"/>
          <c:showVal val="0"/>
          <c:showCatName val="0"/>
          <c:showSerName val="0"/>
          <c:showPercent val="0"/>
          <c:showBubbleSize val="0"/>
        </c:dLbls>
        <c:axId val="97540352"/>
        <c:axId val="97550336"/>
      </c:areaChart>
      <c:dateAx>
        <c:axId val="9754035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7550336"/>
        <c:crosses val="autoZero"/>
        <c:auto val="1"/>
        <c:lblOffset val="100"/>
        <c:baseTimeUnit val="days"/>
      </c:dateAx>
      <c:valAx>
        <c:axId val="975503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754035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EB6-424D-B373-471E056B68A7}"/>
            </c:ext>
          </c:extLst>
        </c:ser>
        <c:dLbls>
          <c:showLegendKey val="0"/>
          <c:showVal val="0"/>
          <c:showCatName val="0"/>
          <c:showSerName val="0"/>
          <c:showPercent val="0"/>
          <c:showBubbleSize val="0"/>
        </c:dLbls>
        <c:axId val="97816576"/>
        <c:axId val="97818112"/>
      </c:areaChart>
      <c:dateAx>
        <c:axId val="9781657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97818112"/>
        <c:crosses val="autoZero"/>
        <c:auto val="1"/>
        <c:lblOffset val="100"/>
        <c:baseTimeUnit val="days"/>
      </c:dateAx>
      <c:valAx>
        <c:axId val="97818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978165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solidFill>
              <a:ln w="19050">
                <a:solidFill>
                  <a:schemeClr val="bg1"/>
                </a:solidFill>
              </a:ln>
              <a:effectLst/>
            </c:spPr>
            <c:extLst>
              <c:ext xmlns:c16="http://schemas.microsoft.com/office/drawing/2014/chart" uri="{C3380CC4-5D6E-409C-BE32-E72D297353CC}">
                <c16:uniqueId val="{00000001-4EDC-4901-A343-FDBF531FE9E3}"/>
              </c:ext>
            </c:extLst>
          </c:dPt>
          <c:dPt>
            <c:idx val="1"/>
            <c:bubble3D val="0"/>
            <c:spPr>
              <a:solidFill>
                <a:schemeClr val="tx1">
                  <a:alpha val="10000"/>
                </a:schemeClr>
              </a:solidFill>
              <a:ln w="19050">
                <a:noFill/>
              </a:ln>
              <a:effectLst/>
            </c:spPr>
            <c:extLst>
              <c:ext xmlns:c16="http://schemas.microsoft.com/office/drawing/2014/chart" uri="{C3380CC4-5D6E-409C-BE32-E72D297353CC}">
                <c16:uniqueId val="{00000003-4EDC-4901-A343-FDBF531FE9E3}"/>
              </c:ext>
            </c:extLst>
          </c:dPt>
          <c:dPt>
            <c:idx val="2"/>
            <c:bubble3D val="0"/>
            <c:spPr>
              <a:noFill/>
              <a:ln w="19050">
                <a:noFill/>
              </a:ln>
              <a:effectLst/>
            </c:spPr>
            <c:extLst>
              <c:ext xmlns:c16="http://schemas.microsoft.com/office/drawing/2014/chart" uri="{C3380CC4-5D6E-409C-BE32-E72D297353CC}">
                <c16:uniqueId val="{00000005-4EDC-4901-A343-FDBF531FE9E3}"/>
              </c:ext>
            </c:extLst>
          </c:dPt>
          <c:dPt>
            <c:idx val="3"/>
            <c:bubble3D val="0"/>
            <c:spPr>
              <a:solidFill>
                <a:schemeClr val="bg1"/>
              </a:solidFill>
              <a:ln w="19050">
                <a:solidFill>
                  <a:schemeClr val="bg1"/>
                </a:solidFill>
              </a:ln>
              <a:effectLst/>
            </c:spPr>
            <c:extLst>
              <c:ext xmlns:c16="http://schemas.microsoft.com/office/drawing/2014/chart" uri="{C3380CC4-5D6E-409C-BE32-E72D297353CC}">
                <c16:uniqueId val="{00000007-4EDC-4901-A343-FDBF531FE9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4EDC-4901-A343-FDBF531FE9E3}"/>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1-EB04-4536-BC69-3B49ECF6B8EF}"/>
              </c:ext>
            </c:extLst>
          </c:dPt>
          <c:dPt>
            <c:idx val="1"/>
            <c:bubble3D val="0"/>
            <c:spPr>
              <a:solidFill>
                <a:schemeClr val="bg1">
                  <a:lumMod val="50000"/>
                </a:schemeClr>
              </a:solidFill>
              <a:ln w="19050">
                <a:solidFill>
                  <a:schemeClr val="bg1">
                    <a:lumMod val="50000"/>
                  </a:schemeClr>
                </a:solidFill>
              </a:ln>
              <a:effectLst/>
            </c:spPr>
            <c:extLst>
              <c:ext xmlns:c16="http://schemas.microsoft.com/office/drawing/2014/chart" uri="{C3380CC4-5D6E-409C-BE32-E72D297353CC}">
                <c16:uniqueId val="{00000003-EB04-4536-BC69-3B49ECF6B8EF}"/>
              </c:ext>
            </c:extLst>
          </c:dPt>
          <c:dPt>
            <c:idx val="2"/>
            <c:bubble3D val="0"/>
            <c:spPr>
              <a:noFill/>
              <a:ln w="19050">
                <a:noFill/>
              </a:ln>
              <a:effectLst/>
            </c:spPr>
            <c:extLst>
              <c:ext xmlns:c16="http://schemas.microsoft.com/office/drawing/2014/chart" uri="{C3380CC4-5D6E-409C-BE32-E72D297353CC}">
                <c16:uniqueId val="{00000005-EB04-4536-BC69-3B49ECF6B8EF}"/>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EB04-4536-BC69-3B49ECF6B8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B04-4536-BC69-3B49ECF6B8EF}"/>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F4E-457B-9347-396AB4872836}"/>
            </c:ext>
          </c:extLst>
        </c:ser>
        <c:dLbls>
          <c:showLegendKey val="0"/>
          <c:showVal val="0"/>
          <c:showCatName val="0"/>
          <c:showSerName val="0"/>
          <c:showPercent val="0"/>
          <c:showBubbleSize val="0"/>
        </c:dLbls>
        <c:axId val="100992512"/>
        <c:axId val="100994048"/>
      </c:areaChart>
      <c:dateAx>
        <c:axId val="10099251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00994048"/>
        <c:crosses val="autoZero"/>
        <c:auto val="1"/>
        <c:lblOffset val="100"/>
        <c:baseTimeUnit val="days"/>
      </c:dateAx>
      <c:valAx>
        <c:axId val="10099404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0099251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5D9-4AE6-A024-790AE949DDF1}"/>
            </c:ext>
          </c:extLst>
        </c:ser>
        <c:dLbls>
          <c:showLegendKey val="0"/>
          <c:showVal val="0"/>
          <c:showCatName val="0"/>
          <c:showSerName val="0"/>
          <c:showPercent val="0"/>
          <c:showBubbleSize val="0"/>
        </c:dLbls>
        <c:axId val="101035392"/>
        <c:axId val="101037184"/>
      </c:areaChart>
      <c:dateAx>
        <c:axId val="101035392"/>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01037184"/>
        <c:crosses val="autoZero"/>
        <c:auto val="1"/>
        <c:lblOffset val="100"/>
        <c:baseTimeUnit val="days"/>
      </c:dateAx>
      <c:valAx>
        <c:axId val="10103718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01035392"/>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alpha val="54000"/>
                </a:schemeClr>
              </a:solidFill>
              <a:ln w="19050">
                <a:noFill/>
              </a:ln>
              <a:effectLst/>
            </c:spPr>
            <c:extLst>
              <c:ext xmlns:c16="http://schemas.microsoft.com/office/drawing/2014/chart" uri="{C3380CC4-5D6E-409C-BE32-E72D297353CC}">
                <c16:uniqueId val="{00000001-C1CC-4D4D-9155-4BFD68D477C4}"/>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C1CC-4D4D-9155-4BFD68D477C4}"/>
              </c:ext>
            </c:extLst>
          </c:dPt>
          <c:dPt>
            <c:idx val="2"/>
            <c:bubble3D val="0"/>
            <c:spPr>
              <a:noFill/>
              <a:ln w="19050">
                <a:noFill/>
              </a:ln>
              <a:effectLst/>
            </c:spPr>
            <c:extLst>
              <c:ext xmlns:c16="http://schemas.microsoft.com/office/drawing/2014/chart" uri="{C3380CC4-5D6E-409C-BE32-E72D297353CC}">
                <c16:uniqueId val="{00000005-C1CC-4D4D-9155-4BFD68D477C4}"/>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C1CC-4D4D-9155-4BFD68D477C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C1CC-4D4D-9155-4BFD68D477C4}"/>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6CB1-46B3-A23C-251E21452FCE}"/>
            </c:ext>
          </c:extLst>
        </c:ser>
        <c:dLbls>
          <c:showLegendKey val="0"/>
          <c:showVal val="0"/>
          <c:showCatName val="0"/>
          <c:showSerName val="0"/>
          <c:showPercent val="0"/>
          <c:showBubbleSize val="0"/>
        </c:dLbls>
        <c:axId val="101966976"/>
        <c:axId val="101968512"/>
      </c:areaChart>
      <c:dateAx>
        <c:axId val="10196697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01968512"/>
        <c:crosses val="autoZero"/>
        <c:auto val="1"/>
        <c:lblOffset val="100"/>
        <c:baseTimeUnit val="days"/>
      </c:dateAx>
      <c:valAx>
        <c:axId val="1019685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0196697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EB6-424D-B373-471E056B68A7}"/>
            </c:ext>
          </c:extLst>
        </c:ser>
        <c:dLbls>
          <c:showLegendKey val="0"/>
          <c:showVal val="0"/>
          <c:showCatName val="0"/>
          <c:showSerName val="0"/>
          <c:showPercent val="0"/>
          <c:showBubbleSize val="0"/>
        </c:dLbls>
        <c:axId val="109345408"/>
        <c:axId val="109371776"/>
      </c:areaChart>
      <c:dateAx>
        <c:axId val="109345408"/>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09371776"/>
        <c:crosses val="autoZero"/>
        <c:auto val="1"/>
        <c:lblOffset val="100"/>
        <c:baseTimeUnit val="days"/>
      </c:dateAx>
      <c:valAx>
        <c:axId val="1093717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09345408"/>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solidFill>
              <a:ln w="19050">
                <a:solidFill>
                  <a:schemeClr val="bg1"/>
                </a:solidFill>
              </a:ln>
              <a:effectLst/>
            </c:spPr>
            <c:extLst>
              <c:ext xmlns:c16="http://schemas.microsoft.com/office/drawing/2014/chart" uri="{C3380CC4-5D6E-409C-BE32-E72D297353CC}">
                <c16:uniqueId val="{00000001-4EDC-4901-A343-FDBF531FE9E3}"/>
              </c:ext>
            </c:extLst>
          </c:dPt>
          <c:dPt>
            <c:idx val="1"/>
            <c:bubble3D val="0"/>
            <c:spPr>
              <a:solidFill>
                <a:schemeClr val="tx1">
                  <a:alpha val="10000"/>
                </a:schemeClr>
              </a:solidFill>
              <a:ln w="19050">
                <a:noFill/>
              </a:ln>
              <a:effectLst/>
            </c:spPr>
            <c:extLst>
              <c:ext xmlns:c16="http://schemas.microsoft.com/office/drawing/2014/chart" uri="{C3380CC4-5D6E-409C-BE32-E72D297353CC}">
                <c16:uniqueId val="{00000003-4EDC-4901-A343-FDBF531FE9E3}"/>
              </c:ext>
            </c:extLst>
          </c:dPt>
          <c:dPt>
            <c:idx val="2"/>
            <c:bubble3D val="0"/>
            <c:spPr>
              <a:noFill/>
              <a:ln w="19050">
                <a:noFill/>
              </a:ln>
              <a:effectLst/>
            </c:spPr>
            <c:extLst>
              <c:ext xmlns:c16="http://schemas.microsoft.com/office/drawing/2014/chart" uri="{C3380CC4-5D6E-409C-BE32-E72D297353CC}">
                <c16:uniqueId val="{00000005-4EDC-4901-A343-FDBF531FE9E3}"/>
              </c:ext>
            </c:extLst>
          </c:dPt>
          <c:dPt>
            <c:idx val="3"/>
            <c:bubble3D val="0"/>
            <c:spPr>
              <a:solidFill>
                <a:schemeClr val="bg1"/>
              </a:solidFill>
              <a:ln w="19050">
                <a:solidFill>
                  <a:schemeClr val="bg1"/>
                </a:solidFill>
              </a:ln>
              <a:effectLst/>
            </c:spPr>
            <c:extLst>
              <c:ext xmlns:c16="http://schemas.microsoft.com/office/drawing/2014/chart" uri="{C3380CC4-5D6E-409C-BE32-E72D297353CC}">
                <c16:uniqueId val="{00000007-4EDC-4901-A343-FDBF531FE9E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4EDC-4901-A343-FDBF531FE9E3}"/>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tx1">
                  <a:lumMod val="85000"/>
                  <a:lumOff val="15000"/>
                </a:schemeClr>
              </a:solidFill>
              <a:ln w="19050">
                <a:solidFill>
                  <a:schemeClr val="tx1">
                    <a:lumMod val="85000"/>
                    <a:lumOff val="15000"/>
                  </a:schemeClr>
                </a:solidFill>
              </a:ln>
              <a:effectLst/>
            </c:spPr>
            <c:extLst>
              <c:ext xmlns:c16="http://schemas.microsoft.com/office/drawing/2014/chart" uri="{C3380CC4-5D6E-409C-BE32-E72D297353CC}">
                <c16:uniqueId val="{00000001-EB04-4536-BC69-3B49ECF6B8EF}"/>
              </c:ext>
            </c:extLst>
          </c:dPt>
          <c:dPt>
            <c:idx val="1"/>
            <c:bubble3D val="0"/>
            <c:spPr>
              <a:solidFill>
                <a:schemeClr val="tx1">
                  <a:lumMod val="85000"/>
                  <a:lumOff val="15000"/>
                </a:schemeClr>
              </a:solidFill>
              <a:ln w="19050">
                <a:solidFill>
                  <a:schemeClr val="tx1">
                    <a:lumMod val="85000"/>
                    <a:lumOff val="15000"/>
                  </a:schemeClr>
                </a:solidFill>
              </a:ln>
              <a:effectLst/>
            </c:spPr>
            <c:extLst>
              <c:ext xmlns:c16="http://schemas.microsoft.com/office/drawing/2014/chart" uri="{C3380CC4-5D6E-409C-BE32-E72D297353CC}">
                <c16:uniqueId val="{00000003-EB04-4536-BC69-3B49ECF6B8EF}"/>
              </c:ext>
            </c:extLst>
          </c:dPt>
          <c:dPt>
            <c:idx val="2"/>
            <c:bubble3D val="0"/>
            <c:spPr>
              <a:noFill/>
              <a:ln w="19050">
                <a:noFill/>
              </a:ln>
              <a:effectLst/>
            </c:spPr>
            <c:extLst>
              <c:ext xmlns:c16="http://schemas.microsoft.com/office/drawing/2014/chart" uri="{C3380CC4-5D6E-409C-BE32-E72D297353CC}">
                <c16:uniqueId val="{00000005-EB04-4536-BC69-3B49ECF6B8EF}"/>
              </c:ext>
            </c:extLst>
          </c:dPt>
          <c:dPt>
            <c:idx val="3"/>
            <c:bubble3D val="0"/>
            <c:spPr>
              <a:solidFill>
                <a:srgbClr val="F2C811"/>
              </a:solidFill>
              <a:ln w="19050">
                <a:noFill/>
              </a:ln>
              <a:effectLst/>
            </c:spPr>
            <c:extLst>
              <c:ext xmlns:c16="http://schemas.microsoft.com/office/drawing/2014/chart" uri="{C3380CC4-5D6E-409C-BE32-E72D297353CC}">
                <c16:uniqueId val="{00000007-EB04-4536-BC69-3B49ECF6B8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EB04-4536-BC69-3B49ECF6B8EF}"/>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F4E-457B-9347-396AB4872836}"/>
            </c:ext>
          </c:extLst>
        </c:ser>
        <c:dLbls>
          <c:showLegendKey val="0"/>
          <c:showVal val="0"/>
          <c:showCatName val="0"/>
          <c:showSerName val="0"/>
          <c:showPercent val="0"/>
          <c:showBubbleSize val="0"/>
        </c:dLbls>
        <c:axId val="110115456"/>
        <c:axId val="110117248"/>
      </c:areaChart>
      <c:dateAx>
        <c:axId val="11011545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10117248"/>
        <c:crosses val="autoZero"/>
        <c:auto val="1"/>
        <c:lblOffset val="100"/>
        <c:baseTimeUnit val="days"/>
      </c:dateAx>
      <c:valAx>
        <c:axId val="110117248"/>
        <c:scaling>
          <c:orientation val="minMax"/>
        </c:scaling>
        <c:delete val="0"/>
        <c:axPos val="l"/>
        <c:majorGridlines>
          <c:spPr>
            <a:ln w="9525" cap="flat" cmpd="sng" algn="ctr">
              <a:solidFill>
                <a:schemeClr val="tx1">
                  <a:lumMod val="15000"/>
                  <a:lumOff val="85000"/>
                </a:schemeClr>
              </a:solidFill>
              <a:round/>
            </a:ln>
            <a:effectLst/>
          </c:spPr>
        </c:majorGridlines>
        <c:title>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10115456"/>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5D9-4AE6-A024-790AE949DDF1}"/>
            </c:ext>
          </c:extLst>
        </c:ser>
        <c:dLbls>
          <c:showLegendKey val="0"/>
          <c:showVal val="0"/>
          <c:showCatName val="0"/>
          <c:showSerName val="0"/>
          <c:showPercent val="0"/>
          <c:showBubbleSize val="0"/>
        </c:dLbls>
        <c:axId val="110232320"/>
        <c:axId val="110233856"/>
      </c:areaChart>
      <c:dateAx>
        <c:axId val="11023232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10233856"/>
        <c:crosses val="autoZero"/>
        <c:auto val="1"/>
        <c:lblOffset val="100"/>
        <c:baseTimeUnit val="days"/>
      </c:dateAx>
      <c:valAx>
        <c:axId val="110233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1023232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6CB1-46B3-A23C-251E21452FCE}"/>
            </c:ext>
          </c:extLst>
        </c:ser>
        <c:dLbls>
          <c:showLegendKey val="0"/>
          <c:showVal val="0"/>
          <c:showCatName val="0"/>
          <c:showSerName val="0"/>
          <c:showPercent val="0"/>
          <c:showBubbleSize val="0"/>
        </c:dLbls>
        <c:axId val="110373120"/>
        <c:axId val="110383104"/>
      </c:areaChart>
      <c:dateAx>
        <c:axId val="110373120"/>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10383104"/>
        <c:crosses val="autoZero"/>
        <c:auto val="1"/>
        <c:lblOffset val="100"/>
        <c:baseTimeUnit val="days"/>
      </c:dateAx>
      <c:valAx>
        <c:axId val="1103831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solidFill>
                <a:latin typeface="+mn-lt"/>
                <a:ea typeface="+mn-ea"/>
                <a:cs typeface="+mn-cs"/>
              </a:defRPr>
            </a:pPr>
            <a:endParaRPr lang="en-US"/>
          </a:p>
        </c:txPr>
        <c:crossAx val="110373120"/>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700" b="0" i="0" u="none" strike="noStrike" kern="1200" baseline="0">
              <a:solidFill>
                <a:schemeClr val="tx1">
                  <a:lumMod val="65000"/>
                  <a:lumOff val="35000"/>
                </a:schemeClr>
              </a:solidFill>
              <a:latin typeface="+mn-lt"/>
              <a:ea typeface="+mn-ea"/>
              <a:cs typeface="+mn-cs"/>
            </a:defRPr>
          </a:pPr>
          <a:endParaRPr lang="en-US"/>
        </a:p>
      </c:txPr>
    </c:legend>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ndard"/>
        <c:varyColors val="0"/>
        <c:ser>
          <c:idx val="0"/>
          <c:order val="0"/>
          <c:tx>
            <c:strRef>
              <c:f>Sheet1!$B$1</c:f>
              <c:strCache>
                <c:ptCount val="1"/>
                <c:pt idx="0">
                  <c:v>Series 1</c:v>
                </c:pt>
              </c:strCache>
            </c:strRef>
          </c:tx>
          <c:spPr>
            <a:solidFill>
              <a:schemeClr val="tx1">
                <a:lumMod val="75000"/>
                <a:lumOff val="25000"/>
                <a:alpha val="66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4EB6-424D-B373-471E056B68A7}"/>
            </c:ext>
          </c:extLst>
        </c:ser>
        <c:dLbls>
          <c:showLegendKey val="0"/>
          <c:showVal val="0"/>
          <c:showCatName val="0"/>
          <c:showSerName val="0"/>
          <c:showPercent val="0"/>
          <c:showBubbleSize val="0"/>
        </c:dLbls>
        <c:axId val="110407680"/>
        <c:axId val="110409216"/>
      </c:areaChart>
      <c:dateAx>
        <c:axId val="110407680"/>
        <c:scaling>
          <c:orientation val="minMax"/>
        </c:scaling>
        <c:delete val="0"/>
        <c:axPos val="b"/>
        <c:numFmt formatCode="m/d/yyyy"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400" b="0" i="0" u="none" strike="noStrike" kern="1200" baseline="0">
                <a:solidFill>
                  <a:schemeClr val="bg1"/>
                </a:solidFill>
                <a:latin typeface="+mn-lt"/>
                <a:ea typeface="+mn-ea"/>
                <a:cs typeface="+mn-cs"/>
              </a:defRPr>
            </a:pPr>
            <a:endParaRPr lang="en-US"/>
          </a:p>
        </c:txPr>
        <c:crossAx val="110409216"/>
        <c:crosses val="autoZero"/>
        <c:auto val="1"/>
        <c:lblOffset val="100"/>
        <c:baseTimeUnit val="days"/>
      </c:dateAx>
      <c:valAx>
        <c:axId val="11040921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500" b="0" i="0" u="none" strike="noStrike" kern="1200" baseline="0">
                <a:solidFill>
                  <a:schemeClr val="bg1">
                    <a:alpha val="21000"/>
                  </a:schemeClr>
                </a:solidFill>
                <a:latin typeface="+mn-lt"/>
                <a:ea typeface="+mn-ea"/>
                <a:cs typeface="+mn-cs"/>
              </a:defRPr>
            </a:pPr>
            <a:endParaRPr lang="en-US"/>
          </a:p>
        </c:txPr>
        <c:crossAx val="110407680"/>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00854675665321E-2"/>
          <c:y val="0.11155126527242225"/>
          <c:w val="0.92932793143929349"/>
          <c:h val="0.74723457466388898"/>
        </c:manualLayout>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D2A-43E5-A310-AB4A249DA4CB}"/>
            </c:ext>
          </c:extLst>
        </c:ser>
        <c:dLbls>
          <c:showLegendKey val="0"/>
          <c:showVal val="0"/>
          <c:showCatName val="0"/>
          <c:showSerName val="0"/>
          <c:showPercent val="0"/>
          <c:showBubbleSize val="0"/>
        </c:dLbls>
        <c:axId val="77784576"/>
        <c:axId val="77786112"/>
      </c:areaChart>
      <c:dateAx>
        <c:axId val="77784576"/>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77786112"/>
        <c:crosses val="autoZero"/>
        <c:auto val="1"/>
        <c:lblOffset val="100"/>
        <c:baseTimeUnit val="days"/>
      </c:dateAx>
      <c:valAx>
        <c:axId val="77786112"/>
        <c:scaling>
          <c:orientation val="minMax"/>
        </c:scaling>
        <c:delete val="1"/>
        <c:axPos val="l"/>
        <c:numFmt formatCode="General" sourceLinked="1"/>
        <c:majorTickMark val="none"/>
        <c:minorTickMark val="none"/>
        <c:tickLblPos val="nextTo"/>
        <c:crossAx val="777845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1-6C99-46AD-843D-3DDC3AFB58E7}"/>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6C99-46AD-843D-3DDC3AFB58E7}"/>
              </c:ext>
            </c:extLst>
          </c:dPt>
          <c:dPt>
            <c:idx val="2"/>
            <c:bubble3D val="0"/>
            <c:spPr>
              <a:noFill/>
              <a:ln w="19050">
                <a:noFill/>
              </a:ln>
              <a:effectLst/>
            </c:spPr>
            <c:extLst>
              <c:ext xmlns:c16="http://schemas.microsoft.com/office/drawing/2014/chart" uri="{C3380CC4-5D6E-409C-BE32-E72D297353CC}">
                <c16:uniqueId val="{00000005-6C99-46AD-843D-3DDC3AFB58E7}"/>
              </c:ext>
            </c:extLst>
          </c:dPt>
          <c:dPt>
            <c:idx val="3"/>
            <c:bubble3D val="0"/>
            <c:spPr>
              <a:solidFill>
                <a:schemeClr val="bg1">
                  <a:lumMod val="65000"/>
                </a:schemeClr>
              </a:solidFill>
              <a:ln w="19050">
                <a:solidFill>
                  <a:schemeClr val="bg1">
                    <a:lumMod val="65000"/>
                  </a:schemeClr>
                </a:solidFill>
              </a:ln>
              <a:effectLst/>
            </c:spPr>
            <c:extLst>
              <c:ext xmlns:c16="http://schemas.microsoft.com/office/drawing/2014/chart" uri="{C3380CC4-5D6E-409C-BE32-E72D297353CC}">
                <c16:uniqueId val="{00000007-6C99-46AD-843D-3DDC3AFB58E7}"/>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6C99-46AD-843D-3DDC3AFB58E7}"/>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bg1">
                  <a:lumMod val="85000"/>
                  <a:alpha val="54000"/>
                </a:schemeClr>
              </a:solidFill>
              <a:ln w="19050">
                <a:noFill/>
              </a:ln>
              <a:effectLst/>
            </c:spPr>
            <c:extLst>
              <c:ext xmlns:c16="http://schemas.microsoft.com/office/drawing/2014/chart" uri="{C3380CC4-5D6E-409C-BE32-E72D297353CC}">
                <c16:uniqueId val="{00000001-C1CC-4D4D-9155-4BFD68D477C4}"/>
              </c:ext>
            </c:extLst>
          </c:dPt>
          <c:dPt>
            <c:idx val="1"/>
            <c:bubble3D val="0"/>
            <c:spPr>
              <a:solidFill>
                <a:schemeClr val="bg1">
                  <a:lumMod val="85000"/>
                  <a:alpha val="54000"/>
                </a:schemeClr>
              </a:solidFill>
              <a:ln w="19050">
                <a:noFill/>
              </a:ln>
              <a:effectLst/>
            </c:spPr>
            <c:extLst>
              <c:ext xmlns:c16="http://schemas.microsoft.com/office/drawing/2014/chart" uri="{C3380CC4-5D6E-409C-BE32-E72D297353CC}">
                <c16:uniqueId val="{00000003-C1CC-4D4D-9155-4BFD68D477C4}"/>
              </c:ext>
            </c:extLst>
          </c:dPt>
          <c:dPt>
            <c:idx val="2"/>
            <c:bubble3D val="0"/>
            <c:spPr>
              <a:noFill/>
              <a:ln w="19050">
                <a:noFill/>
              </a:ln>
              <a:effectLst/>
            </c:spPr>
            <c:extLst>
              <c:ext xmlns:c16="http://schemas.microsoft.com/office/drawing/2014/chart" uri="{C3380CC4-5D6E-409C-BE32-E72D297353CC}">
                <c16:uniqueId val="{00000005-C1CC-4D4D-9155-4BFD68D477C4}"/>
              </c:ext>
            </c:extLst>
          </c:dPt>
          <c:dPt>
            <c:idx val="3"/>
            <c:bubble3D val="0"/>
            <c:spPr>
              <a:solidFill>
                <a:schemeClr val="bg1">
                  <a:lumMod val="65000"/>
                </a:schemeClr>
              </a:solidFill>
              <a:ln w="19050">
                <a:noFill/>
              </a:ln>
              <a:effectLst/>
            </c:spPr>
            <c:extLst>
              <c:ext xmlns:c16="http://schemas.microsoft.com/office/drawing/2014/chart" uri="{C3380CC4-5D6E-409C-BE32-E72D297353CC}">
                <c16:uniqueId val="{00000007-C1CC-4D4D-9155-4BFD68D477C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4</c:v>
                </c:pt>
                <c:pt idx="1">
                  <c:v>21</c:v>
                </c:pt>
                <c:pt idx="2">
                  <c:v>50</c:v>
                </c:pt>
                <c:pt idx="3">
                  <c:v>25</c:v>
                </c:pt>
              </c:numCache>
            </c:numRef>
          </c:val>
          <c:extLst>
            <c:ext xmlns:c16="http://schemas.microsoft.com/office/drawing/2014/chart" uri="{C3380CC4-5D6E-409C-BE32-E72D297353CC}">
              <c16:uniqueId val="{00000008-C1CC-4D4D-9155-4BFD68D477C4}"/>
            </c:ext>
          </c:extLst>
        </c:ser>
        <c:dLbls>
          <c:showLegendKey val="0"/>
          <c:showVal val="0"/>
          <c:showCatName val="0"/>
          <c:showSerName val="0"/>
          <c:showPercent val="0"/>
          <c:showBubbleSize val="0"/>
          <c:showLeaderLines val="1"/>
        </c:dLbls>
        <c:firstSliceAng val="0"/>
        <c:holeSize val="38"/>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2.8500854675665321E-2"/>
          <c:y val="0.11155126527242225"/>
          <c:w val="0.92932793143929349"/>
          <c:h val="0.74723457466388898"/>
        </c:manualLayout>
      </c:layout>
      <c:areaChart>
        <c:grouping val="standard"/>
        <c:varyColors val="0"/>
        <c:ser>
          <c:idx val="0"/>
          <c:order val="0"/>
          <c:tx>
            <c:strRef>
              <c:f>Sheet1!$B$1</c:f>
              <c:strCache>
                <c:ptCount val="1"/>
                <c:pt idx="0">
                  <c:v>Series 1</c:v>
                </c:pt>
              </c:strCache>
            </c:strRef>
          </c:tx>
          <c:spPr>
            <a:solidFill>
              <a:schemeClr val="bg1">
                <a:lumMod val="95000"/>
              </a:schemeClr>
            </a:solidFill>
            <a:ln>
              <a:noFill/>
            </a:ln>
            <a:effectLst/>
          </c:spPr>
          <c:cat>
            <c:numRef>
              <c:f>Sheet1!$A$2:$A$18</c:f>
              <c:numCache>
                <c:formatCode>m/d/yyyy</c:formatCode>
                <c:ptCount val="17"/>
                <c:pt idx="0">
                  <c:v>37261</c:v>
                </c:pt>
                <c:pt idx="1">
                  <c:v>37262</c:v>
                </c:pt>
                <c:pt idx="2">
                  <c:v>37263</c:v>
                </c:pt>
                <c:pt idx="3">
                  <c:v>37264</c:v>
                </c:pt>
                <c:pt idx="4">
                  <c:v>37265</c:v>
                </c:pt>
                <c:pt idx="5">
                  <c:v>37266</c:v>
                </c:pt>
                <c:pt idx="6">
                  <c:v>37267</c:v>
                </c:pt>
                <c:pt idx="7">
                  <c:v>37268</c:v>
                </c:pt>
                <c:pt idx="8">
                  <c:v>37269</c:v>
                </c:pt>
                <c:pt idx="9">
                  <c:v>37270</c:v>
                </c:pt>
                <c:pt idx="10">
                  <c:v>37271</c:v>
                </c:pt>
                <c:pt idx="11">
                  <c:v>37272</c:v>
                </c:pt>
                <c:pt idx="12">
                  <c:v>37273</c:v>
                </c:pt>
                <c:pt idx="13">
                  <c:v>37274</c:v>
                </c:pt>
                <c:pt idx="14">
                  <c:v>37275</c:v>
                </c:pt>
                <c:pt idx="15">
                  <c:v>37276</c:v>
                </c:pt>
                <c:pt idx="16">
                  <c:v>37277</c:v>
                </c:pt>
              </c:numCache>
            </c:numRef>
          </c:cat>
          <c:val>
            <c:numRef>
              <c:f>Sheet1!$B$2:$B$18</c:f>
              <c:numCache>
                <c:formatCode>General</c:formatCode>
                <c:ptCount val="17"/>
                <c:pt idx="0">
                  <c:v>32</c:v>
                </c:pt>
                <c:pt idx="1">
                  <c:v>32</c:v>
                </c:pt>
                <c:pt idx="2">
                  <c:v>28</c:v>
                </c:pt>
                <c:pt idx="3">
                  <c:v>12</c:v>
                </c:pt>
                <c:pt idx="4">
                  <c:v>15</c:v>
                </c:pt>
                <c:pt idx="5">
                  <c:v>5</c:v>
                </c:pt>
                <c:pt idx="6">
                  <c:v>34</c:v>
                </c:pt>
                <c:pt idx="7">
                  <c:v>12</c:v>
                </c:pt>
                <c:pt idx="8">
                  <c:v>6</c:v>
                </c:pt>
                <c:pt idx="9">
                  <c:v>55</c:v>
                </c:pt>
                <c:pt idx="10">
                  <c:v>44</c:v>
                </c:pt>
                <c:pt idx="11">
                  <c:v>33</c:v>
                </c:pt>
                <c:pt idx="12">
                  <c:v>75</c:v>
                </c:pt>
                <c:pt idx="13">
                  <c:v>12</c:v>
                </c:pt>
                <c:pt idx="14">
                  <c:v>54</c:v>
                </c:pt>
                <c:pt idx="15">
                  <c:v>1</c:v>
                </c:pt>
                <c:pt idx="16">
                  <c:v>22</c:v>
                </c:pt>
              </c:numCache>
            </c:numRef>
          </c:val>
          <c:extLst>
            <c:ext xmlns:c16="http://schemas.microsoft.com/office/drawing/2014/chart" uri="{C3380CC4-5D6E-409C-BE32-E72D297353CC}">
              <c16:uniqueId val="{00000000-3D2A-43E5-A310-AB4A249DA4CB}"/>
            </c:ext>
          </c:extLst>
        </c:ser>
        <c:dLbls>
          <c:showLegendKey val="0"/>
          <c:showVal val="0"/>
          <c:showCatName val="0"/>
          <c:showSerName val="0"/>
          <c:showPercent val="0"/>
          <c:showBubbleSize val="0"/>
        </c:dLbls>
        <c:axId val="80118912"/>
        <c:axId val="80120448"/>
      </c:areaChart>
      <c:dateAx>
        <c:axId val="80118912"/>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00" b="0" i="0" u="none" strike="noStrike" kern="1200" baseline="0">
                <a:solidFill>
                  <a:schemeClr val="tx1">
                    <a:lumMod val="65000"/>
                    <a:lumOff val="35000"/>
                  </a:schemeClr>
                </a:solidFill>
                <a:latin typeface="+mn-lt"/>
                <a:ea typeface="+mn-ea"/>
                <a:cs typeface="+mn-cs"/>
              </a:defRPr>
            </a:pPr>
            <a:endParaRPr lang="en-US"/>
          </a:p>
        </c:txPr>
        <c:crossAx val="80120448"/>
        <c:crosses val="autoZero"/>
        <c:auto val="1"/>
        <c:lblOffset val="100"/>
        <c:baseTimeUnit val="days"/>
      </c:dateAx>
      <c:valAx>
        <c:axId val="80120448"/>
        <c:scaling>
          <c:orientation val="minMax"/>
        </c:scaling>
        <c:delete val="1"/>
        <c:axPos val="l"/>
        <c:numFmt formatCode="General" sourceLinked="1"/>
        <c:majorTickMark val="none"/>
        <c:minorTickMark val="none"/>
        <c:tickLblPos val="nextTo"/>
        <c:crossAx val="80118912"/>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931F8D-3FE5-463F-B2DA-934CE6EEBA02}" type="datetimeFigureOut">
              <a:rPr lang="en-US" smtClean="0"/>
              <a:t>6/15/2022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1271F9-ADF5-45F8-982D-B313E24889E6}" type="slidenum">
              <a:rPr lang="en-US" smtClean="0"/>
              <a:t>‹#›</a:t>
            </a:fld>
            <a:endParaRPr lang="en-US"/>
          </a:p>
        </p:txBody>
      </p:sp>
    </p:spTree>
    <p:extLst>
      <p:ext uri="{BB962C8B-B14F-4D97-AF65-F5344CB8AC3E}">
        <p14:creationId xmlns:p14="http://schemas.microsoft.com/office/powerpoint/2010/main" val="73039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extremepresentation.typepad.com/files/choosing-a-good-chart-09.pdf"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visuals.powerbi.com/"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a:t>
            </a:fld>
            <a:endParaRPr lang="en-US"/>
          </a:p>
        </p:txBody>
      </p:sp>
    </p:spTree>
    <p:extLst>
      <p:ext uri="{BB962C8B-B14F-4D97-AF65-F5344CB8AC3E}">
        <p14:creationId xmlns:p14="http://schemas.microsoft.com/office/powerpoint/2010/main" val="26146042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10</a:t>
            </a:fld>
            <a:endParaRPr lang="en-US"/>
          </a:p>
        </p:txBody>
      </p:sp>
    </p:spTree>
    <p:extLst>
      <p:ext uri="{BB962C8B-B14F-4D97-AF65-F5344CB8AC3E}">
        <p14:creationId xmlns:p14="http://schemas.microsoft.com/office/powerpoint/2010/main" val="3427142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11</a:t>
            </a:fld>
            <a:endParaRPr lang="en-US"/>
          </a:p>
        </p:txBody>
      </p:sp>
    </p:spTree>
    <p:extLst>
      <p:ext uri="{BB962C8B-B14F-4D97-AF65-F5344CB8AC3E}">
        <p14:creationId xmlns:p14="http://schemas.microsoft.com/office/powerpoint/2010/main" val="2879644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12</a:t>
            </a:fld>
            <a:endParaRPr lang="en-US"/>
          </a:p>
        </p:txBody>
      </p:sp>
    </p:spTree>
    <p:extLst>
      <p:ext uri="{BB962C8B-B14F-4D97-AF65-F5344CB8AC3E}">
        <p14:creationId xmlns:p14="http://schemas.microsoft.com/office/powerpoint/2010/main" val="39060271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13</a:t>
            </a:fld>
            <a:endParaRPr lang="en-US"/>
          </a:p>
        </p:txBody>
      </p:sp>
    </p:spTree>
    <p:extLst>
      <p:ext uri="{BB962C8B-B14F-4D97-AF65-F5344CB8AC3E}">
        <p14:creationId xmlns:p14="http://schemas.microsoft.com/office/powerpoint/2010/main" val="4716038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14</a:t>
            </a:fld>
            <a:endParaRPr lang="en-US"/>
          </a:p>
        </p:txBody>
      </p:sp>
    </p:spTree>
    <p:extLst>
      <p:ext uri="{BB962C8B-B14F-4D97-AF65-F5344CB8AC3E}">
        <p14:creationId xmlns:p14="http://schemas.microsoft.com/office/powerpoint/2010/main" val="817970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15</a:t>
            </a:fld>
            <a:endParaRPr lang="en-US"/>
          </a:p>
        </p:txBody>
      </p:sp>
    </p:spTree>
    <p:extLst>
      <p:ext uri="{BB962C8B-B14F-4D97-AF65-F5344CB8AC3E}">
        <p14:creationId xmlns:p14="http://schemas.microsoft.com/office/powerpoint/2010/main" val="4179010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16</a:t>
            </a:fld>
            <a:endParaRPr lang="en-US"/>
          </a:p>
        </p:txBody>
      </p:sp>
    </p:spTree>
    <p:extLst>
      <p:ext uri="{BB962C8B-B14F-4D97-AF65-F5344CB8AC3E}">
        <p14:creationId xmlns:p14="http://schemas.microsoft.com/office/powerpoint/2010/main" val="1526193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17</a:t>
            </a:fld>
            <a:endParaRPr lang="en-US"/>
          </a:p>
        </p:txBody>
      </p:sp>
    </p:spTree>
    <p:extLst>
      <p:ext uri="{BB962C8B-B14F-4D97-AF65-F5344CB8AC3E}">
        <p14:creationId xmlns:p14="http://schemas.microsoft.com/office/powerpoint/2010/main" val="31996088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18</a:t>
            </a:fld>
            <a:endParaRPr lang="en-US"/>
          </a:p>
        </p:txBody>
      </p:sp>
    </p:spTree>
    <p:extLst>
      <p:ext uri="{BB962C8B-B14F-4D97-AF65-F5344CB8AC3E}">
        <p14:creationId xmlns:p14="http://schemas.microsoft.com/office/powerpoint/2010/main" val="10170484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19</a:t>
            </a:fld>
            <a:endParaRPr lang="en-US"/>
          </a:p>
        </p:txBody>
      </p:sp>
    </p:spTree>
    <p:extLst>
      <p:ext uri="{BB962C8B-B14F-4D97-AF65-F5344CB8AC3E}">
        <p14:creationId xmlns:p14="http://schemas.microsoft.com/office/powerpoint/2010/main" val="408815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a:t>
            </a:fld>
            <a:endParaRPr lang="en-US"/>
          </a:p>
        </p:txBody>
      </p:sp>
    </p:spTree>
    <p:extLst>
      <p:ext uri="{BB962C8B-B14F-4D97-AF65-F5344CB8AC3E}">
        <p14:creationId xmlns:p14="http://schemas.microsoft.com/office/powerpoint/2010/main" val="41321518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20</a:t>
            </a:fld>
            <a:endParaRPr lang="en-US"/>
          </a:p>
        </p:txBody>
      </p:sp>
    </p:spTree>
    <p:extLst>
      <p:ext uri="{BB962C8B-B14F-4D97-AF65-F5344CB8AC3E}">
        <p14:creationId xmlns:p14="http://schemas.microsoft.com/office/powerpoint/2010/main" val="3813683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21</a:t>
            </a:fld>
            <a:endParaRPr lang="en-US"/>
          </a:p>
        </p:txBody>
      </p:sp>
    </p:spTree>
    <p:extLst>
      <p:ext uri="{BB962C8B-B14F-4D97-AF65-F5344CB8AC3E}">
        <p14:creationId xmlns:p14="http://schemas.microsoft.com/office/powerpoint/2010/main" val="5151621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22</a:t>
            </a:fld>
            <a:endParaRPr lang="en-US"/>
          </a:p>
        </p:txBody>
      </p:sp>
    </p:spTree>
    <p:extLst>
      <p:ext uri="{BB962C8B-B14F-4D97-AF65-F5344CB8AC3E}">
        <p14:creationId xmlns:p14="http://schemas.microsoft.com/office/powerpoint/2010/main" val="4037605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23</a:t>
            </a:fld>
            <a:endParaRPr lang="en-US"/>
          </a:p>
        </p:txBody>
      </p:sp>
    </p:spTree>
    <p:extLst>
      <p:ext uri="{BB962C8B-B14F-4D97-AF65-F5344CB8AC3E}">
        <p14:creationId xmlns:p14="http://schemas.microsoft.com/office/powerpoint/2010/main" val="16546937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http://extremepresentation.typepad.com/files/choosing-a-good-chart-09.pdf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http://visuals.powerbi.com</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24</a:t>
            </a:fld>
            <a:endParaRPr lang="en-US"/>
          </a:p>
        </p:txBody>
      </p:sp>
    </p:spTree>
    <p:extLst>
      <p:ext uri="{BB962C8B-B14F-4D97-AF65-F5344CB8AC3E}">
        <p14:creationId xmlns:p14="http://schemas.microsoft.com/office/powerpoint/2010/main" val="1204847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25</a:t>
            </a:fld>
            <a:endParaRPr lang="en-US"/>
          </a:p>
        </p:txBody>
      </p:sp>
    </p:spTree>
    <p:extLst>
      <p:ext uri="{BB962C8B-B14F-4D97-AF65-F5344CB8AC3E}">
        <p14:creationId xmlns:p14="http://schemas.microsoft.com/office/powerpoint/2010/main" val="9821137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26</a:t>
            </a:fld>
            <a:endParaRPr lang="en-US"/>
          </a:p>
        </p:txBody>
      </p:sp>
    </p:spTree>
    <p:extLst>
      <p:ext uri="{BB962C8B-B14F-4D97-AF65-F5344CB8AC3E}">
        <p14:creationId xmlns:p14="http://schemas.microsoft.com/office/powerpoint/2010/main" val="8846010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Leelawadee UI" panose="020B0502040204020203" pitchFamily="34" charset="-34"/>
                <a:ea typeface="Ebrima" panose="02000000000000000000" pitchFamily="2" charset="0"/>
                <a:cs typeface="Leelawadee UI" panose="020B0502040204020203" pitchFamily="34" charset="-34"/>
              </a:rPr>
              <a:t>ANALOGOUS</a:t>
            </a:r>
            <a:endParaRPr lang="en-US" sz="1400" b="1" dirty="0">
              <a:latin typeface="Leelawadee UI" panose="020B0502040204020203" pitchFamily="34" charset="-34"/>
              <a:ea typeface="Ebrima" panose="02000000000000000000" pitchFamily="2" charset="0"/>
              <a:cs typeface="Leelawadee UI" panose="020B0502040204020203" pitchFamily="34" charset="-34"/>
            </a:endParaRPr>
          </a:p>
          <a:p>
            <a:r>
              <a:rPr lang="en-US" sz="1200" kern="1200" dirty="0">
                <a:solidFill>
                  <a:schemeClr val="tx1"/>
                </a:solidFill>
                <a:effectLst/>
                <a:latin typeface="+mn-lt"/>
                <a:ea typeface="+mn-ea"/>
                <a:cs typeface="+mn-cs"/>
              </a:rPr>
              <a:t>Analogous colors are groups of three colors that are next to each other on the color wheel, with one being the dominant color, which tends to be a primary or secondary color, and one on either side of the color. </a:t>
            </a:r>
            <a:r>
              <a:rPr lang="en-US" sz="1200" b="1" kern="1200" dirty="0">
                <a:solidFill>
                  <a:schemeClr val="tx1"/>
                </a:solidFill>
                <a:effectLst/>
                <a:latin typeface="+mn-lt"/>
                <a:ea typeface="+mn-ea"/>
                <a:cs typeface="+mn-cs"/>
              </a:rPr>
              <a:t>Red</a:t>
            </a:r>
            <a:r>
              <a:rPr lang="en-US" sz="1200" kern="1200" dirty="0">
                <a:solidFill>
                  <a:schemeClr val="tx1"/>
                </a:solidFill>
                <a:effectLst/>
                <a:latin typeface="+mn-lt"/>
                <a:ea typeface="+mn-ea"/>
                <a:cs typeface="+mn-cs"/>
              </a:rPr>
              <a:t>, red-orange, and red-violet are examples.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Leelawadee UI" panose="020B0502040204020203" pitchFamily="34" charset="-34"/>
                <a:ea typeface="Ebrima" panose="02000000000000000000" pitchFamily="2" charset="0"/>
                <a:cs typeface="Leelawadee UI" panose="020B0502040204020203" pitchFamily="34" charset="-34"/>
              </a:rPr>
              <a:t>TRIADIC</a:t>
            </a:r>
            <a:endParaRPr lang="en-US" sz="1400" b="1" dirty="0">
              <a:latin typeface="Leelawadee UI" panose="020B0502040204020203" pitchFamily="34" charset="-34"/>
              <a:ea typeface="Ebrima" panose="02000000000000000000" pitchFamily="2" charset="0"/>
              <a:cs typeface="Leelawadee UI" panose="020B0502040204020203" pitchFamily="34" charset="-34"/>
            </a:endParaRPr>
          </a:p>
          <a:p>
            <a:r>
              <a:rPr lang="en-US" sz="1200" kern="1200" dirty="0">
                <a:solidFill>
                  <a:schemeClr val="tx1"/>
                </a:solidFill>
                <a:effectLst/>
                <a:latin typeface="+mn-lt"/>
                <a:ea typeface="+mn-ea"/>
                <a:cs typeface="+mn-cs"/>
              </a:rPr>
              <a:t>Choose one color to dominate, a second to support. The third color is used (along with </a:t>
            </a:r>
            <a:r>
              <a:rPr lang="en-US" sz="1200" b="1" kern="1200" dirty="0">
                <a:solidFill>
                  <a:schemeClr val="tx1"/>
                </a:solidFill>
                <a:effectLst/>
                <a:latin typeface="+mn-lt"/>
                <a:ea typeface="+mn-ea"/>
                <a:cs typeface="+mn-cs"/>
              </a:rPr>
              <a:t>black</a:t>
            </a:r>
            <a:r>
              <a:rPr lang="en-US" sz="1200" kern="120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white</a:t>
            </a:r>
            <a:r>
              <a:rPr lang="en-US" sz="1200" kern="1200" dirty="0">
                <a:solidFill>
                  <a:schemeClr val="tx1"/>
                </a:solidFill>
                <a:effectLst/>
                <a:latin typeface="+mn-lt"/>
                <a:ea typeface="+mn-ea"/>
                <a:cs typeface="+mn-cs"/>
              </a:rPr>
              <a:t> or </a:t>
            </a:r>
            <a:r>
              <a:rPr lang="en-US" sz="1200" b="1" kern="1200" dirty="0">
                <a:solidFill>
                  <a:schemeClr val="tx1"/>
                </a:solidFill>
                <a:effectLst/>
                <a:latin typeface="+mn-lt"/>
                <a:ea typeface="+mn-ea"/>
                <a:cs typeface="+mn-cs"/>
              </a:rPr>
              <a:t>gray</a:t>
            </a:r>
            <a:r>
              <a:rPr lang="en-US" sz="1200" kern="1200" dirty="0">
                <a:solidFill>
                  <a:schemeClr val="tx1"/>
                </a:solidFill>
                <a:effectLst/>
                <a:latin typeface="+mn-lt"/>
                <a:ea typeface="+mn-ea"/>
                <a:cs typeface="+mn-cs"/>
              </a:rPr>
              <a:t>) as an accent. Triad. A triadic color scheme uses colors that are evenly spaced around the color wheel. Triadic color harmonies tend to be quite vibrant, even if you use pale or unsaturated versions of your hues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latin typeface="Leelawadee UI" panose="020B0502040204020203" pitchFamily="34" charset="-34"/>
                <a:ea typeface="Ebrima" panose="02000000000000000000" pitchFamily="2" charset="0"/>
                <a:cs typeface="Leelawadee UI" panose="020B0502040204020203" pitchFamily="34" charset="-34"/>
              </a:rPr>
              <a:t>MONOCHROMATIC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Monochromatic colors are all the colors (tints, tones, and shades) of a single hue. Monochromatic color schemes are derived from a single base hue and extended using its shades, tones and tints. Tints are achieved by adding white and shades and tones are achieved by adding a darker color, gray or black</a:t>
            </a:r>
            <a:endParaRPr lang="en-US" sz="1400" b="1" dirty="0">
              <a:latin typeface="Leelawadee UI" panose="020B0502040204020203" pitchFamily="34" charset="-34"/>
              <a:ea typeface="Ebrima" panose="02000000000000000000" pitchFamily="2" charset="0"/>
              <a:cs typeface="Leelawadee UI" panose="020B0502040204020203" pitchFamily="34" charset="-34"/>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27</a:t>
            </a:fld>
            <a:endParaRPr lang="en-US"/>
          </a:p>
        </p:txBody>
      </p:sp>
    </p:spTree>
    <p:extLst>
      <p:ext uri="{BB962C8B-B14F-4D97-AF65-F5344CB8AC3E}">
        <p14:creationId xmlns:p14="http://schemas.microsoft.com/office/powerpoint/2010/main" val="25989874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chart on</a:t>
            </a:r>
            <a:r>
              <a:rPr lang="en-US" baseline="0" dirty="0"/>
              <a:t> the left hand side looks like a wheel of fortune. It is too cluttered</a:t>
            </a:r>
          </a:p>
          <a:p>
            <a:pPr marL="171450" indent="-171450">
              <a:buFont typeface="Arial" panose="020B0604020202020204" pitchFamily="34" charset="0"/>
              <a:buChar char="•"/>
            </a:pPr>
            <a:r>
              <a:rPr lang="en-US" baseline="0" dirty="0"/>
              <a:t>The chart on the right hand side has too many close colors. It is tough to make out the colors</a:t>
            </a:r>
          </a:p>
          <a:p>
            <a:endParaRPr lang="en-US" dirty="0"/>
          </a:p>
        </p:txBody>
      </p:sp>
      <p:sp>
        <p:nvSpPr>
          <p:cNvPr id="4" name="Slide Number Placeholder 3"/>
          <p:cNvSpPr>
            <a:spLocks noGrp="1"/>
          </p:cNvSpPr>
          <p:nvPr>
            <p:ph type="sldNum" sz="quarter" idx="10"/>
          </p:nvPr>
        </p:nvSpPr>
        <p:spPr/>
        <p:txBody>
          <a:bodyPr/>
          <a:lstStyle/>
          <a:p>
            <a:fld id="{24F2286A-233C-471D-BDF9-24A775565FE1}" type="slidenum">
              <a:rPr lang="en-US" smtClean="0"/>
              <a:t>28</a:t>
            </a:fld>
            <a:endParaRPr lang="en-US"/>
          </a:p>
        </p:txBody>
      </p:sp>
    </p:spTree>
    <p:extLst>
      <p:ext uri="{BB962C8B-B14F-4D97-AF65-F5344CB8AC3E}">
        <p14:creationId xmlns:p14="http://schemas.microsoft.com/office/powerpoint/2010/main" val="25462440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a:p>
            <a:r>
              <a:rPr lang="en-US" dirty="0"/>
              <a:t>https://powerbi.tips/tools/color-theme-generator/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https://color.adobe.com/create/color-wheel</a:t>
            </a:r>
          </a:p>
          <a:p>
            <a:endParaRPr lang="en-US" dirty="0"/>
          </a:p>
          <a:p>
            <a:r>
              <a:rPr lang="en-US" dirty="0"/>
              <a:t>http://thememaster500.azurewebsites.net/</a:t>
            </a:r>
          </a:p>
          <a:p>
            <a:endParaRPr lang="en-US" dirty="0"/>
          </a:p>
        </p:txBody>
      </p:sp>
      <p:sp>
        <p:nvSpPr>
          <p:cNvPr id="4" name="Slide Number Placeholder 3"/>
          <p:cNvSpPr>
            <a:spLocks noGrp="1"/>
          </p:cNvSpPr>
          <p:nvPr>
            <p:ph type="sldNum" sz="quarter" idx="10"/>
          </p:nvPr>
        </p:nvSpPr>
        <p:spPr/>
        <p:txBody>
          <a:bodyPr/>
          <a:lstStyle/>
          <a:p>
            <a:fld id="{6E1271F9-ADF5-45F8-982D-B313E24889E6}" type="slidenum">
              <a:rPr lang="en-US" smtClean="0"/>
              <a:t>29</a:t>
            </a:fld>
            <a:endParaRPr lang="en-US"/>
          </a:p>
        </p:txBody>
      </p:sp>
    </p:spTree>
    <p:extLst>
      <p:ext uri="{BB962C8B-B14F-4D97-AF65-F5344CB8AC3E}">
        <p14:creationId xmlns:p14="http://schemas.microsoft.com/office/powerpoint/2010/main" val="7979146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a:t>
            </a:fld>
            <a:endParaRPr lang="en-US"/>
          </a:p>
        </p:txBody>
      </p:sp>
    </p:spTree>
    <p:extLst>
      <p:ext uri="{BB962C8B-B14F-4D97-AF65-F5344CB8AC3E}">
        <p14:creationId xmlns:p14="http://schemas.microsoft.com/office/powerpoint/2010/main" val="154228463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30</a:t>
            </a:fld>
            <a:endParaRPr lang="en-US"/>
          </a:p>
        </p:txBody>
      </p:sp>
    </p:spTree>
    <p:extLst>
      <p:ext uri="{BB962C8B-B14F-4D97-AF65-F5344CB8AC3E}">
        <p14:creationId xmlns:p14="http://schemas.microsoft.com/office/powerpoint/2010/main" val="20137938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31</a:t>
            </a:fld>
            <a:endParaRPr lang="en-US"/>
          </a:p>
        </p:txBody>
      </p:sp>
    </p:spTree>
    <p:extLst>
      <p:ext uri="{BB962C8B-B14F-4D97-AF65-F5344CB8AC3E}">
        <p14:creationId xmlns:p14="http://schemas.microsoft.com/office/powerpoint/2010/main" val="32549585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32</a:t>
            </a:fld>
            <a:endParaRPr lang="en-US"/>
          </a:p>
        </p:txBody>
      </p:sp>
    </p:spTree>
    <p:extLst>
      <p:ext uri="{BB962C8B-B14F-4D97-AF65-F5344CB8AC3E}">
        <p14:creationId xmlns:p14="http://schemas.microsoft.com/office/powerpoint/2010/main" val="34252273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33</a:t>
            </a:fld>
            <a:endParaRPr lang="en-US"/>
          </a:p>
        </p:txBody>
      </p:sp>
    </p:spTree>
    <p:extLst>
      <p:ext uri="{BB962C8B-B14F-4D97-AF65-F5344CB8AC3E}">
        <p14:creationId xmlns:p14="http://schemas.microsoft.com/office/powerpoint/2010/main" val="961125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4F2286A-233C-471D-BDF9-24A775565FE1}"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272771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6350" y="877888"/>
            <a:ext cx="4202113" cy="23637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External</a:t>
            </a:r>
            <a:r>
              <a:rPr lang="en-US" baseline="0" dirty="0"/>
              <a:t> Support Resources</a:t>
            </a:r>
            <a:endParaRPr lang="en-US" dirty="0"/>
          </a:p>
          <a:p>
            <a:r>
              <a:rPr lang="en-US"/>
              <a:t>test</a:t>
            </a:r>
            <a:endParaRPr lang="en-US" dirty="0"/>
          </a:p>
        </p:txBody>
      </p:sp>
    </p:spTree>
    <p:extLst>
      <p:ext uri="{BB962C8B-B14F-4D97-AF65-F5344CB8AC3E}">
        <p14:creationId xmlns:p14="http://schemas.microsoft.com/office/powerpoint/2010/main" val="29607059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36</a:t>
            </a:fld>
            <a:endParaRPr lang="en-US"/>
          </a:p>
        </p:txBody>
      </p:sp>
    </p:spTree>
    <p:extLst>
      <p:ext uri="{BB962C8B-B14F-4D97-AF65-F5344CB8AC3E}">
        <p14:creationId xmlns:p14="http://schemas.microsoft.com/office/powerpoint/2010/main" val="4967447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37</a:t>
            </a:fld>
            <a:endParaRPr lang="en-US"/>
          </a:p>
        </p:txBody>
      </p:sp>
    </p:spTree>
    <p:extLst>
      <p:ext uri="{BB962C8B-B14F-4D97-AF65-F5344CB8AC3E}">
        <p14:creationId xmlns:p14="http://schemas.microsoft.com/office/powerpoint/2010/main" val="21633075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38</a:t>
            </a:fld>
            <a:endParaRPr lang="en-US"/>
          </a:p>
        </p:txBody>
      </p:sp>
    </p:spTree>
    <p:extLst>
      <p:ext uri="{BB962C8B-B14F-4D97-AF65-F5344CB8AC3E}">
        <p14:creationId xmlns:p14="http://schemas.microsoft.com/office/powerpoint/2010/main" val="11214622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39</a:t>
            </a:fld>
            <a:endParaRPr lang="en-US"/>
          </a:p>
        </p:txBody>
      </p:sp>
    </p:spTree>
    <p:extLst>
      <p:ext uri="{BB962C8B-B14F-4D97-AF65-F5344CB8AC3E}">
        <p14:creationId xmlns:p14="http://schemas.microsoft.com/office/powerpoint/2010/main" val="1332444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a:t>
            </a:fld>
            <a:endParaRPr lang="en-US"/>
          </a:p>
        </p:txBody>
      </p:sp>
    </p:spTree>
    <p:extLst>
      <p:ext uri="{BB962C8B-B14F-4D97-AF65-F5344CB8AC3E}">
        <p14:creationId xmlns:p14="http://schemas.microsoft.com/office/powerpoint/2010/main" val="19332660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40</a:t>
            </a:fld>
            <a:endParaRPr lang="en-US"/>
          </a:p>
        </p:txBody>
      </p:sp>
    </p:spTree>
    <p:extLst>
      <p:ext uri="{BB962C8B-B14F-4D97-AF65-F5344CB8AC3E}">
        <p14:creationId xmlns:p14="http://schemas.microsoft.com/office/powerpoint/2010/main" val="12812866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41</a:t>
            </a:fld>
            <a:endParaRPr lang="en-US"/>
          </a:p>
        </p:txBody>
      </p:sp>
    </p:spTree>
    <p:extLst>
      <p:ext uri="{BB962C8B-B14F-4D97-AF65-F5344CB8AC3E}">
        <p14:creationId xmlns:p14="http://schemas.microsoft.com/office/powerpoint/2010/main" val="32519172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42</a:t>
            </a:fld>
            <a:endParaRPr lang="en-US"/>
          </a:p>
        </p:txBody>
      </p:sp>
    </p:spTree>
    <p:extLst>
      <p:ext uri="{BB962C8B-B14F-4D97-AF65-F5344CB8AC3E}">
        <p14:creationId xmlns:p14="http://schemas.microsoft.com/office/powerpoint/2010/main" val="3764313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43</a:t>
            </a:fld>
            <a:endParaRPr lang="en-US"/>
          </a:p>
        </p:txBody>
      </p:sp>
    </p:spTree>
    <p:extLst>
      <p:ext uri="{BB962C8B-B14F-4D97-AF65-F5344CB8AC3E}">
        <p14:creationId xmlns:p14="http://schemas.microsoft.com/office/powerpoint/2010/main" val="42120761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44</a:t>
            </a:fld>
            <a:endParaRPr lang="en-US"/>
          </a:p>
        </p:txBody>
      </p:sp>
    </p:spTree>
    <p:extLst>
      <p:ext uri="{BB962C8B-B14F-4D97-AF65-F5344CB8AC3E}">
        <p14:creationId xmlns:p14="http://schemas.microsoft.com/office/powerpoint/2010/main" val="20020100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45</a:t>
            </a:fld>
            <a:endParaRPr lang="en-US"/>
          </a:p>
        </p:txBody>
      </p:sp>
    </p:spTree>
    <p:extLst>
      <p:ext uri="{BB962C8B-B14F-4D97-AF65-F5344CB8AC3E}">
        <p14:creationId xmlns:p14="http://schemas.microsoft.com/office/powerpoint/2010/main" val="31565384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46</a:t>
            </a:fld>
            <a:endParaRPr lang="en-US"/>
          </a:p>
        </p:txBody>
      </p:sp>
    </p:spTree>
    <p:extLst>
      <p:ext uri="{BB962C8B-B14F-4D97-AF65-F5344CB8AC3E}">
        <p14:creationId xmlns:p14="http://schemas.microsoft.com/office/powerpoint/2010/main" val="2485557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47</a:t>
            </a:fld>
            <a:endParaRPr lang="en-US"/>
          </a:p>
        </p:txBody>
      </p:sp>
    </p:spTree>
    <p:extLst>
      <p:ext uri="{BB962C8B-B14F-4D97-AF65-F5344CB8AC3E}">
        <p14:creationId xmlns:p14="http://schemas.microsoft.com/office/powerpoint/2010/main" val="33634825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48</a:t>
            </a:fld>
            <a:endParaRPr lang="en-US"/>
          </a:p>
        </p:txBody>
      </p:sp>
    </p:spTree>
    <p:extLst>
      <p:ext uri="{BB962C8B-B14F-4D97-AF65-F5344CB8AC3E}">
        <p14:creationId xmlns:p14="http://schemas.microsoft.com/office/powerpoint/2010/main" val="6819484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49</a:t>
            </a:fld>
            <a:endParaRPr lang="en-US"/>
          </a:p>
        </p:txBody>
      </p:sp>
    </p:spTree>
    <p:extLst>
      <p:ext uri="{BB962C8B-B14F-4D97-AF65-F5344CB8AC3E}">
        <p14:creationId xmlns:p14="http://schemas.microsoft.com/office/powerpoint/2010/main" val="14085144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5</a:t>
            </a:fld>
            <a:endParaRPr lang="en-US"/>
          </a:p>
        </p:txBody>
      </p:sp>
    </p:spTree>
    <p:extLst>
      <p:ext uri="{BB962C8B-B14F-4D97-AF65-F5344CB8AC3E}">
        <p14:creationId xmlns:p14="http://schemas.microsoft.com/office/powerpoint/2010/main" val="263166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50</a:t>
            </a:fld>
            <a:endParaRPr lang="en-US"/>
          </a:p>
        </p:txBody>
      </p:sp>
    </p:spTree>
    <p:extLst>
      <p:ext uri="{BB962C8B-B14F-4D97-AF65-F5344CB8AC3E}">
        <p14:creationId xmlns:p14="http://schemas.microsoft.com/office/powerpoint/2010/main" val="27420977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51</a:t>
            </a:fld>
            <a:endParaRPr lang="en-US"/>
          </a:p>
        </p:txBody>
      </p:sp>
    </p:spTree>
    <p:extLst>
      <p:ext uri="{BB962C8B-B14F-4D97-AF65-F5344CB8AC3E}">
        <p14:creationId xmlns:p14="http://schemas.microsoft.com/office/powerpoint/2010/main" val="149864844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52</a:t>
            </a:fld>
            <a:endParaRPr lang="en-US"/>
          </a:p>
        </p:txBody>
      </p:sp>
    </p:spTree>
    <p:extLst>
      <p:ext uri="{BB962C8B-B14F-4D97-AF65-F5344CB8AC3E}">
        <p14:creationId xmlns:p14="http://schemas.microsoft.com/office/powerpoint/2010/main" val="37197904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53</a:t>
            </a:fld>
            <a:endParaRPr lang="en-US"/>
          </a:p>
        </p:txBody>
      </p:sp>
    </p:spTree>
    <p:extLst>
      <p:ext uri="{BB962C8B-B14F-4D97-AF65-F5344CB8AC3E}">
        <p14:creationId xmlns:p14="http://schemas.microsoft.com/office/powerpoint/2010/main" val="463859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6</a:t>
            </a:fld>
            <a:endParaRPr lang="en-US"/>
          </a:p>
        </p:txBody>
      </p:sp>
    </p:spTree>
    <p:extLst>
      <p:ext uri="{BB962C8B-B14F-4D97-AF65-F5344CB8AC3E}">
        <p14:creationId xmlns:p14="http://schemas.microsoft.com/office/powerpoint/2010/main" val="1426335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7</a:t>
            </a:fld>
            <a:endParaRPr lang="en-US"/>
          </a:p>
        </p:txBody>
      </p:sp>
    </p:spTree>
    <p:extLst>
      <p:ext uri="{BB962C8B-B14F-4D97-AF65-F5344CB8AC3E}">
        <p14:creationId xmlns:p14="http://schemas.microsoft.com/office/powerpoint/2010/main" val="4092334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8</a:t>
            </a:fld>
            <a:endParaRPr lang="en-US"/>
          </a:p>
        </p:txBody>
      </p:sp>
    </p:spTree>
    <p:extLst>
      <p:ext uri="{BB962C8B-B14F-4D97-AF65-F5344CB8AC3E}">
        <p14:creationId xmlns:p14="http://schemas.microsoft.com/office/powerpoint/2010/main" val="2983068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1271F9-ADF5-45F8-982D-B313E24889E6}" type="slidenum">
              <a:rPr lang="en-US" smtClean="0"/>
              <a:t>9</a:t>
            </a:fld>
            <a:endParaRPr lang="en-US"/>
          </a:p>
        </p:txBody>
      </p:sp>
    </p:spTree>
    <p:extLst>
      <p:ext uri="{BB962C8B-B14F-4D97-AF65-F5344CB8AC3E}">
        <p14:creationId xmlns:p14="http://schemas.microsoft.com/office/powerpoint/2010/main" val="19754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0CFACCD-C919-44CC-92D4-375B7023AC1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3500434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ACCD-C919-44CC-92D4-375B7023AC1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3106064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ACCD-C919-44CC-92D4-375B7023AC1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1627328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0CFACCD-C919-44CC-92D4-375B7023AC1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249007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0CFACCD-C919-44CC-92D4-375B7023AC13}" type="datetimeFigureOut">
              <a:rPr lang="en-US" smtClean="0"/>
              <a:t>6/15/2022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1122177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0CFACCD-C919-44CC-92D4-375B7023AC13}"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13460532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0CFACCD-C919-44CC-92D4-375B7023AC13}" type="datetimeFigureOut">
              <a:rPr lang="en-US" smtClean="0"/>
              <a:t>6/15/2022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1097595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0CFACCD-C919-44CC-92D4-375B7023AC13}" type="datetimeFigureOut">
              <a:rPr lang="en-US" smtClean="0"/>
              <a:t>6/15/2022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3390242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CFACCD-C919-44CC-92D4-375B7023AC13}" type="datetimeFigureOut">
              <a:rPr lang="en-US" smtClean="0"/>
              <a:t>6/15/2022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1582389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FACCD-C919-44CC-92D4-375B7023AC13}"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36870962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0CFACCD-C919-44CC-92D4-375B7023AC13}" type="datetimeFigureOut">
              <a:rPr lang="en-US" smtClean="0"/>
              <a:t>6/15/2022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AE4CBE3-1647-446E-83A0-529CF1C3A890}" type="slidenum">
              <a:rPr lang="en-US" smtClean="0"/>
              <a:t>‹#›</a:t>
            </a:fld>
            <a:endParaRPr lang="en-US"/>
          </a:p>
        </p:txBody>
      </p:sp>
    </p:spTree>
    <p:extLst>
      <p:ext uri="{BB962C8B-B14F-4D97-AF65-F5344CB8AC3E}">
        <p14:creationId xmlns:p14="http://schemas.microsoft.com/office/powerpoint/2010/main" val="3310434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CFACCD-C919-44CC-92D4-375B7023AC13}" type="datetimeFigureOut">
              <a:rPr lang="en-US" smtClean="0"/>
              <a:t>6/15/2022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E4CBE3-1647-446E-83A0-529CF1C3A890}" type="slidenum">
              <a:rPr lang="en-US" smtClean="0"/>
              <a:t>‹#›</a:t>
            </a:fld>
            <a:endParaRPr lang="en-US"/>
          </a:p>
        </p:txBody>
      </p:sp>
    </p:spTree>
    <p:extLst>
      <p:ext uri="{BB962C8B-B14F-4D97-AF65-F5344CB8AC3E}">
        <p14:creationId xmlns:p14="http://schemas.microsoft.com/office/powerpoint/2010/main" val="23899021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6.xml"/><Relationship Id="rId4" Type="http://schemas.openxmlformats.org/officeDocument/2006/relationships/chart" Target="../charts/chart5.xml"/></Relationships>
</file>

<file path=ppt/slides/_rels/slide12.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chart" Target="../charts/chart9.xml"/><Relationship Id="rId4" Type="http://schemas.openxmlformats.org/officeDocument/2006/relationships/chart" Target="../charts/chart8.xml"/></Relationships>
</file>

<file path=ppt/slides/_rels/slide13.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chart" Target="../charts/chart12.xml"/><Relationship Id="rId4" Type="http://schemas.openxmlformats.org/officeDocument/2006/relationships/chart" Target="../charts/chart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amp;ehk=ImTEYbDH2l4I7vOUwsWNnQ&amp;r=0&amp;pid=OfficeInsert"/><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chart" Target="../charts/chart15.xml"/><Relationship Id="rId4" Type="http://schemas.openxmlformats.org/officeDocument/2006/relationships/chart" Target="../charts/chart14.xml"/></Relationships>
</file>

<file path=ppt/slides/_rels/slide17.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7.png"/><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chart" Target="../charts/chart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hyperlink" Target="http://www.dashboardzone.com/school-student-dashboard-bad-good-or-ok" TargetMode="External"/></Relationships>
</file>

<file path=ppt/slides/_rels/slide20.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chart" Target="../charts/chart20.xml"/><Relationship Id="rId4" Type="http://schemas.openxmlformats.org/officeDocument/2006/relationships/chart" Target="../charts/chart19.xml"/></Relationships>
</file>

<file path=ppt/slides/_rels/slide21.xml.rels><?xml version="1.0" encoding="UTF-8" standalone="yes"?>
<Relationships xmlns="http://schemas.openxmlformats.org/package/2006/relationships"><Relationship Id="rId3" Type="http://schemas.openxmlformats.org/officeDocument/2006/relationships/chart" Target="../charts/chart21.xml"/><Relationship Id="rId7" Type="http://schemas.openxmlformats.org/officeDocument/2006/relationships/chart" Target="../charts/chart2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chart" Target="../charts/chart24.xml"/><Relationship Id="rId5" Type="http://schemas.openxmlformats.org/officeDocument/2006/relationships/chart" Target="../charts/chart23.xml"/><Relationship Id="rId4" Type="http://schemas.openxmlformats.org/officeDocument/2006/relationships/chart" Target="../charts/chart22.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microsoft.com/office/2007/relationships/hdphoto" Target="../media/hdphoto6.wdp"/><Relationship Id="rId11" Type="http://schemas.openxmlformats.org/officeDocument/2006/relationships/image" Target="../media/image18.png"/><Relationship Id="rId5" Type="http://schemas.openxmlformats.org/officeDocument/2006/relationships/image" Target="../media/image15.png"/><Relationship Id="rId10" Type="http://schemas.microsoft.com/office/2007/relationships/hdphoto" Target="../media/hdphoto8.wdp"/><Relationship Id="rId4" Type="http://schemas.microsoft.com/office/2007/relationships/hdphoto" Target="../media/hdphoto5.wdp"/><Relationship Id="rId9"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visuals.powerbi.com/"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hyperlink" Target="http://extremepresentation.typepad.com/files/choosing-a-good-chart-09.pdf" TargetMode="External"/><Relationship Id="rId5" Type="http://schemas.openxmlformats.org/officeDocument/2006/relationships/hyperlink" Target="https://creativecommons.org/licenses/by-sa/3.0/" TargetMode="External"/><Relationship Id="rId4" Type="http://schemas.openxmlformats.org/officeDocument/2006/relationships/hyperlink" Target="http://wiki.maemo.org/index.php?title=File:Mer-Wazd-Background-1900x1200.jpg&amp;limit=100" TargetMode="External"/></Relationships>
</file>

<file path=ppt/slides/_rels/slide25.xml.rels><?xml version="1.0" encoding="UTF-8" standalone="yes"?>
<Relationships xmlns="http://schemas.openxmlformats.org/package/2006/relationships"><Relationship Id="rId8" Type="http://schemas.openxmlformats.org/officeDocument/2006/relationships/chart" Target="../charts/chart31.xml"/><Relationship Id="rId3" Type="http://schemas.openxmlformats.org/officeDocument/2006/relationships/chart" Target="../charts/chart26.xml"/><Relationship Id="rId7" Type="http://schemas.openxmlformats.org/officeDocument/2006/relationships/chart" Target="../charts/chart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chart" Target="../charts/chart29.xml"/><Relationship Id="rId5" Type="http://schemas.openxmlformats.org/officeDocument/2006/relationships/chart" Target="../charts/chart28.xml"/><Relationship Id="rId4" Type="http://schemas.openxmlformats.org/officeDocument/2006/relationships/chart" Target="../charts/chart27.xml"/></Relationships>
</file>

<file path=ppt/slides/_rels/slide26.xml.rels><?xml version="1.0" encoding="UTF-8" standalone="yes"?>
<Relationships xmlns="http://schemas.openxmlformats.org/package/2006/relationships"><Relationship Id="rId8" Type="http://schemas.openxmlformats.org/officeDocument/2006/relationships/chart" Target="../charts/chart37.xml"/><Relationship Id="rId3" Type="http://schemas.openxmlformats.org/officeDocument/2006/relationships/chart" Target="../charts/chart32.xml"/><Relationship Id="rId7" Type="http://schemas.openxmlformats.org/officeDocument/2006/relationships/chart" Target="../charts/chart36.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chart" Target="../charts/chart35.xml"/><Relationship Id="rId5" Type="http://schemas.openxmlformats.org/officeDocument/2006/relationships/chart" Target="../charts/chart34.xml"/><Relationship Id="rId4" Type="http://schemas.openxmlformats.org/officeDocument/2006/relationships/chart" Target="../charts/chart33.xml"/></Relationships>
</file>

<file path=ppt/slides/_rels/slide27.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chart" Target="../charts/chart39.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24.png&amp;ehk=voSmyX4yWBn9z5SMv3iwoA&amp;r=0&amp;pid=OfficeInsert"/></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chart" Target="../charts/chart45.xml"/><Relationship Id="rId3" Type="http://schemas.openxmlformats.org/officeDocument/2006/relationships/chart" Target="../charts/chart40.xml"/><Relationship Id="rId7" Type="http://schemas.openxmlformats.org/officeDocument/2006/relationships/chart" Target="../charts/chart44.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chart" Target="../charts/chart43.xml"/><Relationship Id="rId5" Type="http://schemas.openxmlformats.org/officeDocument/2006/relationships/chart" Target="../charts/chart42.xml"/><Relationship Id="rId4" Type="http://schemas.openxmlformats.org/officeDocument/2006/relationships/chart" Target="../charts/chart41.xml"/></Relationships>
</file>

<file path=ppt/slides/_rels/slide31.xml.rels><?xml version="1.0" encoding="UTF-8" standalone="yes"?>
<Relationships xmlns="http://schemas.openxmlformats.org/package/2006/relationships"><Relationship Id="rId8" Type="http://schemas.openxmlformats.org/officeDocument/2006/relationships/chart" Target="../charts/chart51.xml"/><Relationship Id="rId3" Type="http://schemas.openxmlformats.org/officeDocument/2006/relationships/chart" Target="../charts/chart46.xml"/><Relationship Id="rId7" Type="http://schemas.openxmlformats.org/officeDocument/2006/relationships/chart" Target="../charts/chart50.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chart" Target="../charts/chart49.xml"/><Relationship Id="rId5" Type="http://schemas.openxmlformats.org/officeDocument/2006/relationships/chart" Target="../charts/chart48.xml"/><Relationship Id="rId4" Type="http://schemas.openxmlformats.org/officeDocument/2006/relationships/chart" Target="../charts/chart47.xml"/></Relationships>
</file>

<file path=ppt/slides/_rels/slide32.xml.rels><?xml version="1.0" encoding="UTF-8" standalone="yes"?>
<Relationships xmlns="http://schemas.openxmlformats.org/package/2006/relationships"><Relationship Id="rId8" Type="http://schemas.openxmlformats.org/officeDocument/2006/relationships/chart" Target="../charts/chart57.xml"/><Relationship Id="rId3" Type="http://schemas.openxmlformats.org/officeDocument/2006/relationships/chart" Target="../charts/chart52.xml"/><Relationship Id="rId7" Type="http://schemas.openxmlformats.org/officeDocument/2006/relationships/chart" Target="../charts/chart56.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www.storytellingwithdata.com/blog/2013/04/chart-chooser" TargetMode="Externa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hyperlink" Target="http://blogs.msdn.com/b/powerbi/" TargetMode="External"/><Relationship Id="rId13" Type="http://schemas.openxmlformats.org/officeDocument/2006/relationships/hyperlink" Target="https://msdn.microsoft.com/en-us/library/gg413422.aspx" TargetMode="External"/><Relationship Id="rId18" Type="http://schemas.openxmlformats.org/officeDocument/2006/relationships/image" Target="../media/image1.png"/><Relationship Id="rId3" Type="http://schemas.openxmlformats.org/officeDocument/2006/relationships/hyperlink" Target="http://support.powerbi.com/" TargetMode="External"/><Relationship Id="rId7" Type="http://schemas.openxmlformats.org/officeDocument/2006/relationships/hyperlink" Target="http://visuals.powerbi.com/" TargetMode="External"/><Relationship Id="rId12" Type="http://schemas.openxmlformats.org/officeDocument/2006/relationships/hyperlink" Target="https://powerbi.microsoft.com/en-us/guided-learning/" TargetMode="External"/><Relationship Id="rId17" Type="http://schemas.openxmlformats.org/officeDocument/2006/relationships/hyperlink" Target="https://support.office.com/en-us/article/QuickStart-Learn-DAX-Basics-in-30-Minutes-51744643-c2a5-436a-bdf6-c895762bec1a" TargetMode="External"/><Relationship Id="rId2" Type="http://schemas.openxmlformats.org/officeDocument/2006/relationships/notesSlide" Target="../notesSlides/notesSlide35.xml"/><Relationship Id="rId16" Type="http://schemas.openxmlformats.org/officeDocument/2006/relationships/hyperlink" Target="https://msdn.microsoft.com/library/Mt253322?CorrelationId=76b5c813-fc40-4d4e-ba47-f96ce7c60fe0&amp;ui=en-US&amp;rs=en-US&amp;ad=US" TargetMode="External"/><Relationship Id="rId1" Type="http://schemas.openxmlformats.org/officeDocument/2006/relationships/slideLayout" Target="../slideLayouts/slideLayout2.xml"/><Relationship Id="rId6" Type="http://schemas.openxmlformats.org/officeDocument/2006/relationships/hyperlink" Target="http://community.powerbi.com/t5/R-Script-Showcase/bd-p/RVisuals" TargetMode="External"/><Relationship Id="rId11" Type="http://schemas.openxmlformats.org/officeDocument/2006/relationships/hyperlink" Target="http://aka.ms/bapidashwp" TargetMode="External"/><Relationship Id="rId5" Type="http://schemas.openxmlformats.org/officeDocument/2006/relationships/hyperlink" Target="http://community.powerbi.com/t5/Data-Stories-Gallery/bd-p/DataStoriesGallery" TargetMode="External"/><Relationship Id="rId15" Type="http://schemas.openxmlformats.org/officeDocument/2006/relationships/hyperlink" Target="http://www.daxpatterns.com/" TargetMode="External"/><Relationship Id="rId10" Type="http://schemas.openxmlformats.org/officeDocument/2006/relationships/hyperlink" Target="http://issues.powerbi.com/" TargetMode="External"/><Relationship Id="rId4" Type="http://schemas.openxmlformats.org/officeDocument/2006/relationships/hyperlink" Target="http://community.powerbi.com/" TargetMode="External"/><Relationship Id="rId9" Type="http://schemas.openxmlformats.org/officeDocument/2006/relationships/hyperlink" Target="http://ideas.powerbi.com/" TargetMode="External"/><Relationship Id="rId14" Type="http://schemas.openxmlformats.org/officeDocument/2006/relationships/hyperlink" Target="https://powerbi.microsoft.com/en-us/documentation/powerbi-desktop-quickstart-learn-dax-basics/"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grpSp>
        <p:nvGrpSpPr>
          <p:cNvPr id="55" name="Group 54"/>
          <p:cNvGrpSpPr/>
          <p:nvPr/>
        </p:nvGrpSpPr>
        <p:grpSpPr>
          <a:xfrm>
            <a:off x="1698073" y="2343828"/>
            <a:ext cx="1452035" cy="1280438"/>
            <a:chOff x="6727716" y="1565070"/>
            <a:chExt cx="1452035" cy="1280438"/>
          </a:xfrm>
        </p:grpSpPr>
        <p:grpSp>
          <p:nvGrpSpPr>
            <p:cNvPr id="54" name="Group 53"/>
            <p:cNvGrpSpPr/>
            <p:nvPr/>
          </p:nvGrpSpPr>
          <p:grpSpPr>
            <a:xfrm>
              <a:off x="7063356" y="1565070"/>
              <a:ext cx="1116395" cy="1120661"/>
              <a:chOff x="6871087" y="1510246"/>
              <a:chExt cx="1116395" cy="1120661"/>
            </a:xfrm>
          </p:grpSpPr>
          <p:grpSp>
            <p:nvGrpSpPr>
              <p:cNvPr id="33" name="Group 32"/>
              <p:cNvGrpSpPr/>
              <p:nvPr/>
            </p:nvGrpSpPr>
            <p:grpSpPr>
              <a:xfrm>
                <a:off x="6871087" y="1510246"/>
                <a:ext cx="1116395" cy="1120661"/>
                <a:chOff x="5363391" y="1441043"/>
                <a:chExt cx="1102694" cy="1120661"/>
              </a:xfrm>
            </p:grpSpPr>
            <p:sp>
              <p:nvSpPr>
                <p:cNvPr id="24" name="Right Bracket 23"/>
                <p:cNvSpPr/>
                <p:nvPr/>
              </p:nvSpPr>
              <p:spPr>
                <a:xfrm>
                  <a:off x="6291002" y="1679056"/>
                  <a:ext cx="175083" cy="882648"/>
                </a:xfrm>
                <a:prstGeom prst="rightBracket">
                  <a:avLst>
                    <a:gd name="adj" fmla="val 89274"/>
                  </a:avLst>
                </a:prstGeom>
                <a:ln w="60325"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Right Bracket 24"/>
                <p:cNvSpPr/>
                <p:nvPr/>
              </p:nvSpPr>
              <p:spPr>
                <a:xfrm rot="10800000">
                  <a:off x="5363391" y="1441043"/>
                  <a:ext cx="133350" cy="864870"/>
                </a:xfrm>
                <a:prstGeom prst="rightBracket">
                  <a:avLst>
                    <a:gd name="adj" fmla="val 71190"/>
                  </a:avLst>
                </a:prstGeom>
                <a:ln w="60325" cap="rnd">
                  <a:solidFill>
                    <a:schemeClr val="tx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Connector 28"/>
                <p:cNvCxnSpPr/>
                <p:nvPr/>
              </p:nvCxnSpPr>
              <p:spPr>
                <a:xfrm>
                  <a:off x="5496741" y="1441043"/>
                  <a:ext cx="842145" cy="243801"/>
                </a:xfrm>
                <a:prstGeom prst="line">
                  <a:avLst/>
                </a:prstGeom>
                <a:ln w="60325" cap="rnd">
                  <a:solidFill>
                    <a:schemeClr val="tx1"/>
                  </a:solidFill>
                  <a:round/>
                </a:ln>
              </p:spPr>
              <p:style>
                <a:lnRef idx="1">
                  <a:schemeClr val="accent1"/>
                </a:lnRef>
                <a:fillRef idx="0">
                  <a:schemeClr val="accent1"/>
                </a:fillRef>
                <a:effectRef idx="0">
                  <a:schemeClr val="accent1"/>
                </a:effectRef>
                <a:fontRef idx="minor">
                  <a:schemeClr val="tx1"/>
                </a:fontRef>
              </p:style>
            </p:cxnSp>
          </p:grpSp>
          <p:sp>
            <p:nvSpPr>
              <p:cNvPr id="52" name="Flowchart: Alternate Process 51"/>
              <p:cNvSpPr/>
              <p:nvPr/>
            </p:nvSpPr>
            <p:spPr>
              <a:xfrm rot="969288">
                <a:off x="7630902" y="1755081"/>
                <a:ext cx="212789" cy="166477"/>
              </a:xfrm>
              <a:prstGeom prst="flowChartAlternateProcess">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Rectangle 4"/>
            <p:cNvSpPr/>
            <p:nvPr/>
          </p:nvSpPr>
          <p:spPr>
            <a:xfrm>
              <a:off x="6727716" y="1946923"/>
              <a:ext cx="1040258" cy="738808"/>
            </a:xfrm>
            <a:prstGeom prst="rect">
              <a:avLst/>
            </a:prstGeom>
            <a:solidFill>
              <a:srgbClr val="F2C81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40" name="Straight Connector 39"/>
            <p:cNvCxnSpPr/>
            <p:nvPr/>
          </p:nvCxnSpPr>
          <p:spPr>
            <a:xfrm>
              <a:off x="7063356" y="1787146"/>
              <a:ext cx="0" cy="365915"/>
            </a:xfrm>
            <a:prstGeom prst="line">
              <a:avLst/>
            </a:prstGeom>
            <a:ln w="60325" cap="rnd">
              <a:solidFill>
                <a:schemeClr val="tx1"/>
              </a:solidFill>
              <a:round/>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7019963" y="1990081"/>
              <a:ext cx="853751" cy="855427"/>
              <a:chOff x="5304452" y="1848016"/>
              <a:chExt cx="853751" cy="855427"/>
            </a:xfrm>
          </p:grpSpPr>
          <p:sp>
            <p:nvSpPr>
              <p:cNvPr id="6" name="Rounded Rectangle 5"/>
              <p:cNvSpPr/>
              <p:nvPr/>
            </p:nvSpPr>
            <p:spPr>
              <a:xfrm>
                <a:off x="5536162" y="2025732"/>
                <a:ext cx="158621" cy="494522"/>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767872" y="1926204"/>
                <a:ext cx="158621" cy="701701"/>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999582" y="1848016"/>
                <a:ext cx="158621" cy="855427"/>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5304452" y="2098619"/>
                <a:ext cx="158621" cy="362310"/>
              </a:xfrm>
              <a:prstGeom prst="roundRect">
                <a:avLst>
                  <a:gd name="adj" fmla="val 5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6" name="TextBox 55"/>
          <p:cNvSpPr txBox="1"/>
          <p:nvPr/>
        </p:nvSpPr>
        <p:spPr>
          <a:xfrm>
            <a:off x="3465217" y="1599597"/>
            <a:ext cx="6070893" cy="1107996"/>
          </a:xfrm>
          <a:prstGeom prst="rect">
            <a:avLst/>
          </a:prstGeom>
          <a:noFill/>
        </p:spPr>
        <p:txBody>
          <a:bodyPr wrap="none" rtlCol="0">
            <a:spAutoFit/>
          </a:bodyPr>
          <a:lstStyle/>
          <a:p>
            <a:r>
              <a:rPr lang="en-US" sz="6600" b="1" dirty="0">
                <a:latin typeface="Leelawadee UI" panose="020B0502040204020203" pitchFamily="34" charset="-34"/>
                <a:ea typeface="Ebrima" panose="02000000000000000000" pitchFamily="2" charset="0"/>
                <a:cs typeface="Leelawadee UI" panose="020B0502040204020203" pitchFamily="34" charset="-34"/>
              </a:rPr>
              <a:t>How to </a:t>
            </a:r>
            <a:r>
              <a:rPr lang="en-US" sz="6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Design</a:t>
            </a:r>
          </a:p>
        </p:txBody>
      </p:sp>
      <p:sp>
        <p:nvSpPr>
          <p:cNvPr id="57" name="TextBox 56"/>
          <p:cNvSpPr txBox="1"/>
          <p:nvPr/>
        </p:nvSpPr>
        <p:spPr>
          <a:xfrm>
            <a:off x="3538988" y="2504368"/>
            <a:ext cx="6088526" cy="677108"/>
          </a:xfrm>
          <a:prstGeom prst="rect">
            <a:avLst/>
          </a:prstGeom>
          <a:noFill/>
        </p:spPr>
        <p:txBody>
          <a:bodyPr wrap="none" rtlCol="0">
            <a:spAutoFit/>
          </a:bodyPr>
          <a:lstStyle/>
          <a:p>
            <a:r>
              <a:rPr lang="en-US" sz="3750" b="1" dirty="0">
                <a:latin typeface="Leelawadee UI" panose="020B0502040204020203" pitchFamily="34" charset="-34"/>
                <a:ea typeface="Ebrima" panose="02000000000000000000" pitchFamily="2" charset="0"/>
                <a:cs typeface="Leelawadee UI" panose="020B0502040204020203" pitchFamily="34" charset="-34"/>
              </a:rPr>
              <a:t>Visually Stunning Reports</a:t>
            </a:r>
          </a:p>
        </p:txBody>
      </p:sp>
      <p:sp>
        <p:nvSpPr>
          <p:cNvPr id="58" name="TextBox 57"/>
          <p:cNvSpPr txBox="1"/>
          <p:nvPr/>
        </p:nvSpPr>
        <p:spPr>
          <a:xfrm>
            <a:off x="3631125" y="2763898"/>
            <a:ext cx="5845446" cy="1569660"/>
          </a:xfrm>
          <a:prstGeom prst="rect">
            <a:avLst/>
          </a:prstGeom>
          <a:noFill/>
        </p:spPr>
        <p:txBody>
          <a:bodyPr wrap="none" rtlCol="0">
            <a:spAutoFit/>
          </a:bodyPr>
          <a:lstStyle/>
          <a:p>
            <a:r>
              <a:rPr lang="en-US" sz="4000" b="1" dirty="0">
                <a:latin typeface="Leelawadee UI" panose="020B0502040204020203" pitchFamily="34" charset="-34"/>
                <a:ea typeface="Ebrima" panose="02000000000000000000" pitchFamily="2" charset="0"/>
                <a:cs typeface="Leelawadee UI" panose="020B0502040204020203" pitchFamily="34" charset="-34"/>
              </a:rPr>
              <a:t>in</a:t>
            </a:r>
            <a:r>
              <a:rPr lang="en-US" sz="24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a:t>
            </a:r>
            <a:r>
              <a:rPr lang="en-US" sz="9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Power</a:t>
            </a:r>
            <a:r>
              <a:rPr lang="en-US" sz="9600" b="1" dirty="0">
                <a:latin typeface="Leelawadee UI" panose="020B0502040204020203" pitchFamily="34" charset="-34"/>
                <a:ea typeface="Ebrima" panose="02000000000000000000" pitchFamily="2" charset="0"/>
                <a:cs typeface="Leelawadee UI" panose="020B0502040204020203" pitchFamily="34" charset="-34"/>
              </a:rPr>
              <a:t> </a:t>
            </a:r>
            <a:r>
              <a:rPr lang="en-US" sz="9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BI</a:t>
            </a:r>
            <a:endParaRPr lang="en-US" sz="11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63" name="Group 62"/>
          <p:cNvGrpSpPr/>
          <p:nvPr/>
        </p:nvGrpSpPr>
        <p:grpSpPr>
          <a:xfrm>
            <a:off x="-306453" y="4725726"/>
            <a:ext cx="2607793" cy="839073"/>
            <a:chOff x="1368784" y="4944142"/>
            <a:chExt cx="2607793" cy="839073"/>
          </a:xfrm>
        </p:grpSpPr>
        <p:sp>
          <p:nvSpPr>
            <p:cNvPr id="60" name="Rounded Rectangle 59"/>
            <p:cNvSpPr/>
            <p:nvPr/>
          </p:nvSpPr>
          <p:spPr>
            <a:xfrm>
              <a:off x="1368784" y="5389811"/>
              <a:ext cx="2328531"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1" name="Rounded Rectangle 60"/>
            <p:cNvSpPr/>
            <p:nvPr/>
          </p:nvSpPr>
          <p:spPr>
            <a:xfrm>
              <a:off x="1708531" y="5130210"/>
              <a:ext cx="2268046"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2" name="Rounded Rectangle 61"/>
            <p:cNvSpPr/>
            <p:nvPr/>
          </p:nvSpPr>
          <p:spPr>
            <a:xfrm>
              <a:off x="2738331" y="4944142"/>
              <a:ext cx="628941"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64" name="Group 63"/>
          <p:cNvGrpSpPr/>
          <p:nvPr/>
        </p:nvGrpSpPr>
        <p:grpSpPr>
          <a:xfrm>
            <a:off x="3333225" y="5710337"/>
            <a:ext cx="3652366" cy="995626"/>
            <a:chOff x="937354" y="5130210"/>
            <a:chExt cx="3652366" cy="803978"/>
          </a:xfrm>
        </p:grpSpPr>
        <p:sp>
          <p:nvSpPr>
            <p:cNvPr id="65" name="Rounded Rectangle 64"/>
            <p:cNvSpPr/>
            <p:nvPr/>
          </p:nvSpPr>
          <p:spPr>
            <a:xfrm>
              <a:off x="1368784" y="5389811"/>
              <a:ext cx="3220936"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6" name="Rounded Rectangle 65"/>
            <p:cNvSpPr/>
            <p:nvPr/>
          </p:nvSpPr>
          <p:spPr>
            <a:xfrm>
              <a:off x="1708531" y="5130210"/>
              <a:ext cx="2509050"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7" name="Rounded Rectangle 66"/>
            <p:cNvSpPr/>
            <p:nvPr/>
          </p:nvSpPr>
          <p:spPr>
            <a:xfrm>
              <a:off x="937354" y="5540784"/>
              <a:ext cx="628941"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68" name="Group 67"/>
          <p:cNvGrpSpPr/>
          <p:nvPr/>
        </p:nvGrpSpPr>
        <p:grpSpPr>
          <a:xfrm>
            <a:off x="9132073" y="5145263"/>
            <a:ext cx="2167536" cy="808665"/>
            <a:chOff x="2422183" y="5130210"/>
            <a:chExt cx="2167536" cy="653005"/>
          </a:xfrm>
        </p:grpSpPr>
        <p:sp>
          <p:nvSpPr>
            <p:cNvPr id="69" name="Rounded Rectangle 68"/>
            <p:cNvSpPr/>
            <p:nvPr/>
          </p:nvSpPr>
          <p:spPr>
            <a:xfrm>
              <a:off x="2884966" y="5389811"/>
              <a:ext cx="1704753"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0" name="Rounded Rectangle 69"/>
            <p:cNvSpPr/>
            <p:nvPr/>
          </p:nvSpPr>
          <p:spPr>
            <a:xfrm>
              <a:off x="3714305" y="5130210"/>
              <a:ext cx="503275"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1" name="Rounded Rectangle 70"/>
            <p:cNvSpPr/>
            <p:nvPr/>
          </p:nvSpPr>
          <p:spPr>
            <a:xfrm>
              <a:off x="2422183" y="5260731"/>
              <a:ext cx="628941"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Tree>
    <p:extLst>
      <p:ext uri="{BB962C8B-B14F-4D97-AF65-F5344CB8AC3E}">
        <p14:creationId xmlns:p14="http://schemas.microsoft.com/office/powerpoint/2010/main" val="6467012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8.33333E-7 -1.48148E-6 L 0.07643 -0.0037 " pathEditMode="relative" rAng="0" ptsTypes="AA">
                                      <p:cBhvr>
                                        <p:cTn id="6" dur="4250" fill="hold"/>
                                        <p:tgtEl>
                                          <p:spTgt spid="63"/>
                                        </p:tgtEl>
                                        <p:attrNameLst>
                                          <p:attrName>ppt_x</p:attrName>
                                          <p:attrName>ppt_y</p:attrName>
                                        </p:attrNameLst>
                                      </p:cBhvr>
                                      <p:rCtr x="3815" y="-185"/>
                                    </p:animMotion>
                                  </p:childTnLst>
                                </p:cTn>
                              </p:par>
                              <p:par>
                                <p:cTn id="7" presetID="42" presetClass="path" presetSubtype="0" accel="50000" decel="50000" fill="hold" nodeType="withEffect">
                                  <p:stCondLst>
                                    <p:cond delay="0"/>
                                  </p:stCondLst>
                                  <p:childTnLst>
                                    <p:animMotion origin="layout" path="M 2.91667E-6 -2.59259E-6 L 0.08606 -2.59259E-6 " pathEditMode="relative" rAng="0" ptsTypes="AA">
                                      <p:cBhvr>
                                        <p:cTn id="8" dur="6250" fill="hold"/>
                                        <p:tgtEl>
                                          <p:spTgt spid="64"/>
                                        </p:tgtEl>
                                        <p:attrNameLst>
                                          <p:attrName>ppt_x</p:attrName>
                                          <p:attrName>ppt_y</p:attrName>
                                        </p:attrNameLst>
                                      </p:cBhvr>
                                      <p:rCtr x="4297" y="0"/>
                                    </p:animMotion>
                                  </p:childTnLst>
                                </p:cTn>
                              </p:par>
                              <p:par>
                                <p:cTn id="9" presetID="42" presetClass="path" presetSubtype="0" accel="50000" decel="50000" fill="hold" nodeType="withEffect">
                                  <p:stCondLst>
                                    <p:cond delay="0"/>
                                  </p:stCondLst>
                                  <p:childTnLst>
                                    <p:animMotion origin="layout" path="M -6.25E-7 7.40741E-7 L 0.08125 0.00139 " pathEditMode="relative" rAng="0" ptsTypes="AA">
                                      <p:cBhvr>
                                        <p:cTn id="10" dur="5000" fill="hold"/>
                                        <p:tgtEl>
                                          <p:spTgt spid="68"/>
                                        </p:tgtEl>
                                        <p:attrNameLst>
                                          <p:attrName>ppt_x</p:attrName>
                                          <p:attrName>ppt_y</p:attrName>
                                        </p:attrNameLst>
                                      </p:cBhvr>
                                      <p:rCtr x="4062"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FA3F86F-7A00-4EA4-8708-4424F336CA50}"/>
              </a:ext>
            </a:extLst>
          </p:cNvPr>
          <p:cNvSpPr>
            <a:spLocks noGrp="1"/>
          </p:cNvSpPr>
          <p:nvPr>
            <p:ph type="title"/>
          </p:nvPr>
        </p:nvSpPr>
        <p:spPr>
          <a:xfrm>
            <a:off x="8222550" y="1122363"/>
            <a:ext cx="3564204" cy="3593328"/>
          </a:xfrm>
        </p:spPr>
        <p:txBody>
          <a:bodyPr vert="horz" lIns="91440" tIns="45720" rIns="91440" bIns="45720" rtlCol="0" anchor="b">
            <a:normAutofit/>
          </a:bodyPr>
          <a:lstStyle/>
          <a:p>
            <a:pPr>
              <a:lnSpc>
                <a:spcPct val="70000"/>
              </a:lnSpc>
            </a:pPr>
            <a:r>
              <a:rPr lang="en-US" sz="6700" kern="1200" dirty="0">
                <a:solidFill>
                  <a:schemeClr val="bg1"/>
                </a:solidFill>
                <a:latin typeface="+mj-lt"/>
                <a:ea typeface="+mj-ea"/>
                <a:cs typeface="+mj-cs"/>
              </a:rPr>
              <a:t>Demo</a:t>
            </a:r>
            <a:br>
              <a:rPr lang="en-US" sz="3800" kern="1200" dirty="0">
                <a:solidFill>
                  <a:schemeClr val="bg1"/>
                </a:solidFill>
                <a:latin typeface="+mj-lt"/>
                <a:ea typeface="+mj-ea"/>
                <a:cs typeface="+mj-cs"/>
              </a:rPr>
            </a:br>
            <a:br>
              <a:rPr lang="en-US" sz="3800" kern="1200" dirty="0">
                <a:solidFill>
                  <a:schemeClr val="bg1"/>
                </a:solidFill>
                <a:latin typeface="+mj-lt"/>
                <a:ea typeface="+mj-ea"/>
                <a:cs typeface="+mj-cs"/>
              </a:rPr>
            </a:br>
            <a:r>
              <a:rPr lang="en-US" sz="3800" kern="1200" dirty="0">
                <a:solidFill>
                  <a:schemeClr val="bg1"/>
                </a:solidFill>
                <a:latin typeface="+mj-lt"/>
                <a:ea typeface="+mj-ea"/>
                <a:cs typeface="+mj-cs"/>
              </a:rPr>
              <a:t>Visual Studio Storyboarding</a:t>
            </a:r>
          </a:p>
        </p:txBody>
      </p:sp>
      <p:pic>
        <p:nvPicPr>
          <p:cNvPr id="3076" name="Picture 4" descr="Image result for visual studio storyboarding board tool charles sterling">
            <a:extLst>
              <a:ext uri="{FF2B5EF4-FFF2-40B4-BE49-F238E27FC236}">
                <a16:creationId xmlns:a16="http://schemas.microsoft.com/office/drawing/2014/main" id="{4BE58211-F220-4B8E-86A3-D9F0FFC457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24"/>
            <a:ext cx="7467712" cy="6861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51676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4" name="Rounded Rectangle 3"/>
          <p:cNvSpPr/>
          <p:nvPr/>
        </p:nvSpPr>
        <p:spPr>
          <a:xfrm>
            <a:off x="627319"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16313" y="4318065"/>
            <a:ext cx="6853970" cy="1359701"/>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49652" y="1050628"/>
            <a:ext cx="2602170" cy="1813506"/>
          </a:xfrm>
          <a:prstGeom prst="roundRect">
            <a:avLst>
              <a:gd name="adj" fmla="val 8023"/>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p:nvPr>
            <p:extLst>
              <p:ext uri="{D42A27DB-BD31-4B8C-83A1-F6EECF244321}">
                <p14:modId xmlns:p14="http://schemas.microsoft.com/office/powerpoint/2010/main" val="2727772054"/>
              </p:ext>
            </p:extLst>
          </p:nvPr>
        </p:nvGraphicFramePr>
        <p:xfrm>
          <a:off x="3304142"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8" name="Isosceles Triangle 7"/>
          <p:cNvSpPr/>
          <p:nvPr/>
        </p:nvSpPr>
        <p:spPr>
          <a:xfrm rot="802322">
            <a:off x="4340084" y="1238473"/>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75690" y="2302287"/>
            <a:ext cx="1565296"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0" name="Rounded Rectangle 9"/>
          <p:cNvSpPr/>
          <p:nvPr/>
        </p:nvSpPr>
        <p:spPr>
          <a:xfrm>
            <a:off x="820128" y="1050626"/>
            <a:ext cx="1992672" cy="860195"/>
          </a:xfrm>
          <a:prstGeom prst="roundRect">
            <a:avLst>
              <a:gd name="adj" fmla="val 17587"/>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835437" y="3004738"/>
            <a:ext cx="6840411" cy="1172722"/>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03088" y="1050628"/>
            <a:ext cx="1972760" cy="1813506"/>
          </a:xfrm>
          <a:prstGeom prst="roundRect">
            <a:avLst>
              <a:gd name="adj" fmla="val 9944"/>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3659176361"/>
              </p:ext>
            </p:extLst>
          </p:nvPr>
        </p:nvGraphicFramePr>
        <p:xfrm>
          <a:off x="1222760"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aphicFrame>
        <p:nvGraphicFramePr>
          <p:cNvPr id="14" name="Chart 13"/>
          <p:cNvGraphicFramePr/>
          <p:nvPr>
            <p:extLst>
              <p:ext uri="{D42A27DB-BD31-4B8C-83A1-F6EECF244321}">
                <p14:modId xmlns:p14="http://schemas.microsoft.com/office/powerpoint/2010/main" val="608297851"/>
              </p:ext>
            </p:extLst>
          </p:nvPr>
        </p:nvGraphicFramePr>
        <p:xfrm>
          <a:off x="5988471"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092854" y="2248590"/>
            <a:ext cx="1239923"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6" name="Isosceles Triangle 15"/>
          <p:cNvSpPr/>
          <p:nvPr/>
        </p:nvSpPr>
        <p:spPr>
          <a:xfrm>
            <a:off x="6656999" y="1441171"/>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032743" y="2839241"/>
            <a:ext cx="6514752" cy="2672489"/>
            <a:chOff x="4754140" y="2839241"/>
            <a:chExt cx="6514752" cy="2672489"/>
          </a:xfrm>
        </p:grpSpPr>
        <p:grpSp>
          <p:nvGrpSpPr>
            <p:cNvPr id="18" name="Group 17"/>
            <p:cNvGrpSpPr/>
            <p:nvPr/>
          </p:nvGrpSpPr>
          <p:grpSpPr>
            <a:xfrm>
              <a:off x="7111313" y="4710802"/>
              <a:ext cx="3731893" cy="800928"/>
              <a:chOff x="7111313" y="4710802"/>
              <a:chExt cx="3731893" cy="800928"/>
            </a:xfrm>
          </p:grpSpPr>
          <p:sp>
            <p:nvSpPr>
              <p:cNvPr id="22" name="Up Arrow 21"/>
              <p:cNvSpPr/>
              <p:nvPr/>
            </p:nvSpPr>
            <p:spPr>
              <a:xfrm>
                <a:off x="7111313" y="492972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495820" y="492961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rot="10800000">
                <a:off x="9495820" y="5145606"/>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a:off x="10671658" y="471639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111313" y="4710802"/>
                <a:ext cx="3731893" cy="800928"/>
                <a:chOff x="7111313" y="4710802"/>
                <a:chExt cx="3731893" cy="800928"/>
              </a:xfrm>
            </p:grpSpPr>
            <p:sp>
              <p:nvSpPr>
                <p:cNvPr id="27" name="Up Arrow 26"/>
                <p:cNvSpPr/>
                <p:nvPr/>
              </p:nvSpPr>
              <p:spPr>
                <a:xfrm>
                  <a:off x="7111313" y="4724711"/>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rot="10800000">
                  <a:off x="7115321" y="5358810"/>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8299276" y="4714498"/>
                  <a:ext cx="171548" cy="784989"/>
                  <a:chOff x="8299276" y="4714498"/>
                  <a:chExt cx="171548" cy="784989"/>
                </a:xfrm>
              </p:grpSpPr>
              <p:sp>
                <p:nvSpPr>
                  <p:cNvPr id="33" name="Up Arrow 32"/>
                  <p:cNvSpPr/>
                  <p:nvPr/>
                </p:nvSpPr>
                <p:spPr>
                  <a:xfrm rot="10800000">
                    <a:off x="8299276" y="4714498"/>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33"/>
                  <p:cNvSpPr/>
                  <p:nvPr/>
                </p:nvSpPr>
                <p:spPr>
                  <a:xfrm>
                    <a:off x="8299276" y="5346567"/>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Up Arrow 29"/>
                <p:cNvSpPr/>
                <p:nvPr/>
              </p:nvSpPr>
              <p:spPr>
                <a:xfrm>
                  <a:off x="9495820" y="4710802"/>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a:off x="9495820" y="535880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a:off x="10671658" y="493437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 name="Group 18"/>
            <p:cNvGrpSpPr/>
            <p:nvPr/>
          </p:nvGrpSpPr>
          <p:grpSpPr>
            <a:xfrm>
              <a:off x="4754140" y="2839241"/>
              <a:ext cx="6514752" cy="1252339"/>
              <a:chOff x="4754140" y="2839241"/>
              <a:chExt cx="6514752" cy="1252339"/>
            </a:xfrm>
          </p:grpSpPr>
          <p:graphicFrame>
            <p:nvGraphicFramePr>
              <p:cNvPr id="20" name="Chart 19"/>
              <p:cNvGraphicFramePr/>
              <p:nvPr>
                <p:extLst>
                  <p:ext uri="{D42A27DB-BD31-4B8C-83A1-F6EECF244321}">
                    <p14:modId xmlns:p14="http://schemas.microsoft.com/office/powerpoint/2010/main" val="306268371"/>
                  </p:ext>
                </p:extLst>
              </p:nvPr>
            </p:nvGraphicFramePr>
            <p:xfrm>
              <a:off x="4754140" y="2839241"/>
              <a:ext cx="6514752" cy="1252339"/>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 consectetur adipiscing elit, sed do eiusmod</a:t>
                </a:r>
                <a:endParaRPr lang="la-Latn" sz="700" dirty="0">
                  <a:solidFill>
                    <a:schemeClr val="tx1">
                      <a:alpha val="44000"/>
                    </a:schemeClr>
                  </a:solidFill>
                </a:endParaRPr>
              </a:p>
            </p:txBody>
          </p:sp>
        </p:grpSp>
      </p:grpSp>
      <p:grpSp>
        <p:nvGrpSpPr>
          <p:cNvPr id="35" name="Group 34"/>
          <p:cNvGrpSpPr/>
          <p:nvPr/>
        </p:nvGrpSpPr>
        <p:grpSpPr>
          <a:xfrm>
            <a:off x="820128" y="2012650"/>
            <a:ext cx="1992672" cy="851484"/>
            <a:chOff x="4541525" y="2012650"/>
            <a:chExt cx="1992672" cy="851484"/>
          </a:xfrm>
        </p:grpSpPr>
        <p:sp>
          <p:nvSpPr>
            <p:cNvPr id="36" name="Rounded Rectangle 35"/>
            <p:cNvSpPr/>
            <p:nvPr/>
          </p:nvSpPr>
          <p:spPr>
            <a:xfrm>
              <a:off x="4541525" y="2052084"/>
              <a:ext cx="1992672" cy="812050"/>
            </a:xfrm>
            <a:prstGeom prst="roundRect">
              <a:avLst>
                <a:gd name="adj" fmla="val 18948"/>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847791" y="2012650"/>
              <a:ext cx="832279" cy="769441"/>
            </a:xfrm>
            <a:prstGeom prst="rect">
              <a:avLst/>
            </a:prstGeom>
            <a:noFill/>
          </p:spPr>
          <p:txBody>
            <a:bodyPr wrap="none" rtlCol="0">
              <a:spAutoFit/>
            </a:bodyPr>
            <a:lstStyle/>
            <a:p>
              <a:r>
                <a:rPr lang="en-US" sz="4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Right Triangle 3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731792" y="2476016"/>
              <a:ext cx="494046" cy="246221"/>
            </a:xfrm>
            <a:prstGeom prst="rect">
              <a:avLst/>
            </a:prstGeom>
            <a:noFill/>
          </p:spPr>
          <p:txBody>
            <a:bodyPr wrap="none" rtlCol="0">
              <a:spAutoFit/>
            </a:bodyPr>
            <a:lstStyle/>
            <a:p>
              <a:r>
                <a:rPr lang="en-US" sz="100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0" name="Group 39"/>
            <p:cNvGrpSpPr/>
            <p:nvPr/>
          </p:nvGrpSpPr>
          <p:grpSpPr>
            <a:xfrm>
              <a:off x="5634268" y="2243690"/>
              <a:ext cx="497234" cy="247319"/>
              <a:chOff x="5698048" y="2283857"/>
              <a:chExt cx="497234" cy="247319"/>
            </a:xfrm>
          </p:grpSpPr>
          <p:sp>
            <p:nvSpPr>
              <p:cNvPr id="41" name="Rounded Rectangle 4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1240674" y="1137795"/>
            <a:ext cx="747239" cy="681199"/>
            <a:chOff x="4715701" y="1116633"/>
            <a:chExt cx="747239" cy="681199"/>
          </a:xfrm>
        </p:grpSpPr>
        <p:grpSp>
          <p:nvGrpSpPr>
            <p:cNvPr id="49" name="Group 48"/>
            <p:cNvGrpSpPr/>
            <p:nvPr/>
          </p:nvGrpSpPr>
          <p:grpSpPr>
            <a:xfrm>
              <a:off x="4715701" y="1193524"/>
              <a:ext cx="67245" cy="527439"/>
              <a:chOff x="4541525" y="1167397"/>
              <a:chExt cx="67245" cy="527439"/>
            </a:xfrm>
          </p:grpSpPr>
          <p:sp>
            <p:nvSpPr>
              <p:cNvPr id="55" name="Rectangle 54"/>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4782946" y="1116633"/>
              <a:ext cx="679994" cy="681199"/>
              <a:chOff x="4782946" y="1116633"/>
              <a:chExt cx="679994" cy="681199"/>
            </a:xfrm>
          </p:grpSpPr>
          <p:sp>
            <p:nvSpPr>
              <p:cNvPr id="51" name="Rectangle 50"/>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52" name="Rectangle 51"/>
              <p:cNvSpPr/>
              <p:nvPr/>
            </p:nvSpPr>
            <p:spPr>
              <a:xfrm>
                <a:off x="4782946" y="1271885"/>
                <a:ext cx="679994" cy="215444"/>
              </a:xfrm>
              <a:prstGeom prst="rect">
                <a:avLst/>
              </a:prstGeom>
            </p:spPr>
            <p:txBody>
              <a:bodyPr wrap="none">
                <a:spAutoFit/>
              </a:bodyPr>
              <a:lstStyle/>
              <a:p>
                <a:r>
                  <a:rPr lang="la-Latn" sz="800" dirty="0">
                    <a:solidFill>
                      <a:schemeClr val="tx1">
                        <a:alpha val="44000"/>
                      </a:schemeClr>
                    </a:solidFill>
                    <a:effectLst/>
                  </a:rPr>
                  <a:t>consectetur</a:t>
                </a:r>
                <a:endParaRPr lang="en-US" dirty="0"/>
              </a:p>
            </p:txBody>
          </p:sp>
          <p:sp>
            <p:nvSpPr>
              <p:cNvPr id="53" name="Rectangle 52"/>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54" name="Rectangle 53"/>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59" name="TextBox 58"/>
          <p:cNvSpPr txBox="1"/>
          <p:nvPr/>
        </p:nvSpPr>
        <p:spPr>
          <a:xfrm>
            <a:off x="3644751"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0" name="TextBox 59"/>
          <p:cNvSpPr txBox="1"/>
          <p:nvPr/>
        </p:nvSpPr>
        <p:spPr>
          <a:xfrm>
            <a:off x="6170969"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1" name="TextBox 60"/>
          <p:cNvSpPr txBox="1"/>
          <p:nvPr/>
        </p:nvSpPr>
        <p:spPr>
          <a:xfrm>
            <a:off x="3847514" y="2448713"/>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62" name="TextBox 61"/>
          <p:cNvSpPr txBox="1"/>
          <p:nvPr/>
        </p:nvSpPr>
        <p:spPr>
          <a:xfrm>
            <a:off x="6271201" y="2383612"/>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63" name="Rectangle 62"/>
          <p:cNvSpPr/>
          <p:nvPr/>
        </p:nvSpPr>
        <p:spPr>
          <a:xfrm>
            <a:off x="1265603"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sp>
        <p:nvSpPr>
          <p:cNvPr id="64" name="Rectangle 63"/>
          <p:cNvSpPr/>
          <p:nvPr/>
        </p:nvSpPr>
        <p:spPr>
          <a:xfrm>
            <a:off x="180753" y="382772"/>
            <a:ext cx="8187070" cy="6049926"/>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5" name="Table 64"/>
          <p:cNvGraphicFramePr>
            <a:graphicFrameLocks noGrp="1"/>
          </p:cNvGraphicFramePr>
          <p:nvPr>
            <p:extLst>
              <p:ext uri="{D42A27DB-BD31-4B8C-83A1-F6EECF244321}">
                <p14:modId xmlns:p14="http://schemas.microsoft.com/office/powerpoint/2010/main" val="2454262322"/>
              </p:ext>
            </p:extLst>
          </p:nvPr>
        </p:nvGraphicFramePr>
        <p:xfrm>
          <a:off x="835439" y="1033488"/>
          <a:ext cx="6834840" cy="4644280"/>
        </p:xfrm>
        <a:graphic>
          <a:graphicData uri="http://schemas.openxmlformats.org/drawingml/2006/table">
            <a:tbl>
              <a:tblPr firstRow="1" bandRow="1">
                <a:tableStyleId>{5C22544A-7EE6-4342-B048-85BDC9FD1C3A}</a:tableStyleId>
              </a:tblPr>
              <a:tblGrid>
                <a:gridCol w="683484">
                  <a:extLst>
                    <a:ext uri="{9D8B030D-6E8A-4147-A177-3AD203B41FA5}">
                      <a16:colId xmlns:a16="http://schemas.microsoft.com/office/drawing/2014/main" val="2899990913"/>
                    </a:ext>
                  </a:extLst>
                </a:gridCol>
                <a:gridCol w="683484">
                  <a:extLst>
                    <a:ext uri="{9D8B030D-6E8A-4147-A177-3AD203B41FA5}">
                      <a16:colId xmlns:a16="http://schemas.microsoft.com/office/drawing/2014/main" val="69305220"/>
                    </a:ext>
                  </a:extLst>
                </a:gridCol>
                <a:gridCol w="683484">
                  <a:extLst>
                    <a:ext uri="{9D8B030D-6E8A-4147-A177-3AD203B41FA5}">
                      <a16:colId xmlns:a16="http://schemas.microsoft.com/office/drawing/2014/main" val="3284811582"/>
                    </a:ext>
                  </a:extLst>
                </a:gridCol>
                <a:gridCol w="683484">
                  <a:extLst>
                    <a:ext uri="{9D8B030D-6E8A-4147-A177-3AD203B41FA5}">
                      <a16:colId xmlns:a16="http://schemas.microsoft.com/office/drawing/2014/main" val="58655101"/>
                    </a:ext>
                  </a:extLst>
                </a:gridCol>
                <a:gridCol w="683484">
                  <a:extLst>
                    <a:ext uri="{9D8B030D-6E8A-4147-A177-3AD203B41FA5}">
                      <a16:colId xmlns:a16="http://schemas.microsoft.com/office/drawing/2014/main" val="2520452827"/>
                    </a:ext>
                  </a:extLst>
                </a:gridCol>
                <a:gridCol w="683484">
                  <a:extLst>
                    <a:ext uri="{9D8B030D-6E8A-4147-A177-3AD203B41FA5}">
                      <a16:colId xmlns:a16="http://schemas.microsoft.com/office/drawing/2014/main" val="211091494"/>
                    </a:ext>
                  </a:extLst>
                </a:gridCol>
                <a:gridCol w="683484">
                  <a:extLst>
                    <a:ext uri="{9D8B030D-6E8A-4147-A177-3AD203B41FA5}">
                      <a16:colId xmlns:a16="http://schemas.microsoft.com/office/drawing/2014/main" val="4166861870"/>
                    </a:ext>
                  </a:extLst>
                </a:gridCol>
                <a:gridCol w="683484">
                  <a:extLst>
                    <a:ext uri="{9D8B030D-6E8A-4147-A177-3AD203B41FA5}">
                      <a16:colId xmlns:a16="http://schemas.microsoft.com/office/drawing/2014/main" val="749424975"/>
                    </a:ext>
                  </a:extLst>
                </a:gridCol>
                <a:gridCol w="683484">
                  <a:extLst>
                    <a:ext uri="{9D8B030D-6E8A-4147-A177-3AD203B41FA5}">
                      <a16:colId xmlns:a16="http://schemas.microsoft.com/office/drawing/2014/main" val="2794268039"/>
                    </a:ext>
                  </a:extLst>
                </a:gridCol>
                <a:gridCol w="683484">
                  <a:extLst>
                    <a:ext uri="{9D8B030D-6E8A-4147-A177-3AD203B41FA5}">
                      <a16:colId xmlns:a16="http://schemas.microsoft.com/office/drawing/2014/main" val="3419742435"/>
                    </a:ext>
                  </a:extLst>
                </a:gridCol>
              </a:tblGrid>
              <a:tr h="580535">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561085787"/>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804256851"/>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810482919"/>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917873821"/>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55812117"/>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53016907"/>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462697856"/>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939519861"/>
                  </a:ext>
                </a:extLst>
              </a:tr>
            </a:tbl>
          </a:graphicData>
        </a:graphic>
      </p:graphicFrame>
      <p:sp>
        <p:nvSpPr>
          <p:cNvPr id="67" name="Rectangle 66"/>
          <p:cNvSpPr/>
          <p:nvPr/>
        </p:nvSpPr>
        <p:spPr>
          <a:xfrm>
            <a:off x="838812" y="1033432"/>
            <a:ext cx="1969167" cy="80677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8812" y="1962965"/>
            <a:ext cx="1969167" cy="802571"/>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54716" y="1033432"/>
            <a:ext cx="2586474" cy="173210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687927" y="1027155"/>
            <a:ext cx="1978108" cy="1738383"/>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38812" y="2887607"/>
            <a:ext cx="6827223" cy="1286904"/>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838812" y="4305648"/>
            <a:ext cx="6827223" cy="1372118"/>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48193" y="1909615"/>
              <a:ext cx="2945037"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Always use a</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2302258"/>
              <a:ext cx="2047740" cy="1200329"/>
            </a:xfrm>
            <a:prstGeom prst="rect">
              <a:avLst/>
            </a:prstGeom>
            <a:noFill/>
          </p:spPr>
          <p:txBody>
            <a:bodyPr wrap="none" rtlCol="0">
              <a:spAutoFit/>
            </a:bodyPr>
            <a:lstStyle/>
            <a:p>
              <a:r>
                <a:rPr lang="en-US" sz="72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Grid</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2</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Tree>
    <p:extLst>
      <p:ext uri="{BB962C8B-B14F-4D97-AF65-F5344CB8AC3E}">
        <p14:creationId xmlns:p14="http://schemas.microsoft.com/office/powerpoint/2010/main" val="111206644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3000"/>
                                        <p:tgtEl>
                                          <p:spTgt spid="64"/>
                                        </p:tgtEl>
                                      </p:cBhvr>
                                    </p:animEffect>
                                  </p:childTnLst>
                                </p:cTn>
                              </p:par>
                              <p:par>
                                <p:cTn id="8" presetID="4" presetClass="entr" presetSubtype="16" fill="hold" nodeType="withEffect">
                                  <p:stCondLst>
                                    <p:cond delay="500"/>
                                  </p:stCondLst>
                                  <p:childTnLst>
                                    <p:set>
                                      <p:cBhvr>
                                        <p:cTn id="9" dur="1" fill="hold">
                                          <p:stCondLst>
                                            <p:cond delay="0"/>
                                          </p:stCondLst>
                                        </p:cTn>
                                        <p:tgtEl>
                                          <p:spTgt spid="65"/>
                                        </p:tgtEl>
                                        <p:attrNameLst>
                                          <p:attrName>style.visibility</p:attrName>
                                        </p:attrNameLst>
                                      </p:cBhvr>
                                      <p:to>
                                        <p:strVal val="visible"/>
                                      </p:to>
                                    </p:set>
                                    <p:animEffect transition="in" filter="box(in)">
                                      <p:cBhvr>
                                        <p:cTn id="10" dur="3400"/>
                                        <p:tgtEl>
                                          <p:spTgt spid="65"/>
                                        </p:tgtEl>
                                      </p:cBhvr>
                                    </p:animEffect>
                                  </p:childTnLst>
                                </p:cTn>
                              </p:par>
                            </p:childTnLst>
                          </p:cTn>
                        </p:par>
                        <p:par>
                          <p:cTn id="11" fill="hold">
                            <p:stCondLst>
                              <p:cond delay="3900"/>
                            </p:stCondLst>
                            <p:childTnLst>
                              <p:par>
                                <p:cTn id="12" presetID="10" presetClass="entr" presetSubtype="0" fill="hold" grpId="0" nodeType="after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500"/>
                                        <p:tgtEl>
                                          <p:spTgt spid="67"/>
                                        </p:tgtEl>
                                      </p:cBhvr>
                                    </p:animEffect>
                                  </p:childTnLst>
                                </p:cTn>
                              </p:par>
                            </p:childTnLst>
                          </p:cTn>
                        </p:par>
                        <p:par>
                          <p:cTn id="15" fill="hold">
                            <p:stCondLst>
                              <p:cond delay="4400"/>
                            </p:stCondLst>
                            <p:childTnLst>
                              <p:par>
                                <p:cTn id="16" presetID="10" presetClass="entr" presetSubtype="0" fill="hold" grpId="0" nodeType="after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fade">
                                      <p:cBhvr>
                                        <p:cTn id="18" dur="500"/>
                                        <p:tgtEl>
                                          <p:spTgt spid="68"/>
                                        </p:tgtEl>
                                      </p:cBhvr>
                                    </p:animEffect>
                                  </p:childTnLst>
                                </p:cTn>
                              </p:par>
                            </p:childTnLst>
                          </p:cTn>
                        </p:par>
                        <p:par>
                          <p:cTn id="19" fill="hold">
                            <p:stCondLst>
                              <p:cond delay="4900"/>
                            </p:stCondLst>
                            <p:childTnLst>
                              <p:par>
                                <p:cTn id="20" presetID="10" presetClass="entr" presetSubtype="0" fill="hold" grpId="0"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5400"/>
                            </p:stCondLst>
                            <p:childTnLst>
                              <p:par>
                                <p:cTn id="24" presetID="10"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fade">
                                      <p:cBhvr>
                                        <p:cTn id="26" dur="500"/>
                                        <p:tgtEl>
                                          <p:spTgt spid="70"/>
                                        </p:tgtEl>
                                      </p:cBhvr>
                                    </p:animEffect>
                                  </p:childTnLst>
                                </p:cTn>
                              </p:par>
                            </p:childTnLst>
                          </p:cTn>
                        </p:par>
                        <p:par>
                          <p:cTn id="27" fill="hold">
                            <p:stCondLst>
                              <p:cond delay="5900"/>
                            </p:stCondLst>
                            <p:childTnLst>
                              <p:par>
                                <p:cTn id="28" presetID="10" presetClass="entr" presetSubtype="0" fill="hold" grpId="0" nodeType="afterEffect">
                                  <p:stCondLst>
                                    <p:cond delay="0"/>
                                  </p:stCondLst>
                                  <p:childTnLst>
                                    <p:set>
                                      <p:cBhvr>
                                        <p:cTn id="29" dur="1" fill="hold">
                                          <p:stCondLst>
                                            <p:cond delay="0"/>
                                          </p:stCondLst>
                                        </p:cTn>
                                        <p:tgtEl>
                                          <p:spTgt spid="72"/>
                                        </p:tgtEl>
                                        <p:attrNameLst>
                                          <p:attrName>style.visibility</p:attrName>
                                        </p:attrNameLst>
                                      </p:cBhvr>
                                      <p:to>
                                        <p:strVal val="visible"/>
                                      </p:to>
                                    </p:set>
                                    <p:animEffect transition="in" filter="fade">
                                      <p:cBhvr>
                                        <p:cTn id="30" dur="500"/>
                                        <p:tgtEl>
                                          <p:spTgt spid="72"/>
                                        </p:tgtEl>
                                      </p:cBhvr>
                                    </p:animEffect>
                                  </p:childTnLst>
                                </p:cTn>
                              </p:par>
                            </p:childTnLst>
                          </p:cTn>
                        </p:par>
                        <p:par>
                          <p:cTn id="31" fill="hold">
                            <p:stCondLst>
                              <p:cond delay="6400"/>
                            </p:stCondLst>
                            <p:childTnLst>
                              <p:par>
                                <p:cTn id="32" presetID="10" presetClass="entr" presetSubtype="0" fill="hold" grpId="0" nodeType="afterEffect">
                                  <p:stCondLst>
                                    <p:cond delay="0"/>
                                  </p:stCondLst>
                                  <p:childTnLst>
                                    <p:set>
                                      <p:cBhvr>
                                        <p:cTn id="33" dur="1" fill="hold">
                                          <p:stCondLst>
                                            <p:cond delay="0"/>
                                          </p:stCondLst>
                                        </p:cTn>
                                        <p:tgtEl>
                                          <p:spTgt spid="73"/>
                                        </p:tgtEl>
                                        <p:attrNameLst>
                                          <p:attrName>style.visibility</p:attrName>
                                        </p:attrNameLst>
                                      </p:cBhvr>
                                      <p:to>
                                        <p:strVal val="visible"/>
                                      </p:to>
                                    </p:set>
                                    <p:animEffect transition="in" filter="fade">
                                      <p:cBhvr>
                                        <p:cTn id="3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7" grpId="0" animBg="1"/>
      <p:bldP spid="68" grpId="0" animBg="1"/>
      <p:bldP spid="69" grpId="0" animBg="1"/>
      <p:bldP spid="70" grpId="0" animBg="1"/>
      <p:bldP spid="72" grpId="0" animBg="1"/>
      <p:bldP spid="7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4" name="Rounded Rectangle 3"/>
          <p:cNvSpPr/>
          <p:nvPr/>
        </p:nvSpPr>
        <p:spPr>
          <a:xfrm>
            <a:off x="627319"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16313" y="4318065"/>
            <a:ext cx="6853970" cy="1359701"/>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49652" y="1050628"/>
            <a:ext cx="2602170" cy="1813506"/>
          </a:xfrm>
          <a:prstGeom prst="roundRect">
            <a:avLst>
              <a:gd name="adj" fmla="val 8023"/>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p:nvPr/>
        </p:nvGraphicFramePr>
        <p:xfrm>
          <a:off x="3304142"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8" name="Isosceles Triangle 7"/>
          <p:cNvSpPr/>
          <p:nvPr/>
        </p:nvSpPr>
        <p:spPr>
          <a:xfrm rot="802322">
            <a:off x="4340084" y="1238473"/>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75690" y="2302287"/>
            <a:ext cx="1565296"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0" name="Rounded Rectangle 9"/>
          <p:cNvSpPr/>
          <p:nvPr/>
        </p:nvSpPr>
        <p:spPr>
          <a:xfrm>
            <a:off x="820128" y="1050626"/>
            <a:ext cx="1992672" cy="860195"/>
          </a:xfrm>
          <a:prstGeom prst="roundRect">
            <a:avLst>
              <a:gd name="adj" fmla="val 17587"/>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835437" y="3004738"/>
            <a:ext cx="6840411" cy="1172722"/>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03088" y="1050628"/>
            <a:ext cx="1972760" cy="1813506"/>
          </a:xfrm>
          <a:prstGeom prst="roundRect">
            <a:avLst>
              <a:gd name="adj" fmla="val 9944"/>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nvGraphicFramePr>
        <p:xfrm>
          <a:off x="1222760"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aphicFrame>
        <p:nvGraphicFramePr>
          <p:cNvPr id="14" name="Chart 13"/>
          <p:cNvGraphicFramePr/>
          <p:nvPr/>
        </p:nvGraphicFramePr>
        <p:xfrm>
          <a:off x="5988471"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092854" y="2248590"/>
            <a:ext cx="1239923"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6" name="Isosceles Triangle 15"/>
          <p:cNvSpPr/>
          <p:nvPr/>
        </p:nvSpPr>
        <p:spPr>
          <a:xfrm>
            <a:off x="6656999" y="1441171"/>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032743" y="2839241"/>
            <a:ext cx="6514752" cy="2672489"/>
            <a:chOff x="4754140" y="2839241"/>
            <a:chExt cx="6514752" cy="2672489"/>
          </a:xfrm>
        </p:grpSpPr>
        <p:grpSp>
          <p:nvGrpSpPr>
            <p:cNvPr id="18" name="Group 17"/>
            <p:cNvGrpSpPr/>
            <p:nvPr/>
          </p:nvGrpSpPr>
          <p:grpSpPr>
            <a:xfrm>
              <a:off x="7111313" y="4710802"/>
              <a:ext cx="3731893" cy="800928"/>
              <a:chOff x="7111313" y="4710802"/>
              <a:chExt cx="3731893" cy="800928"/>
            </a:xfrm>
          </p:grpSpPr>
          <p:sp>
            <p:nvSpPr>
              <p:cNvPr id="22" name="Up Arrow 21"/>
              <p:cNvSpPr/>
              <p:nvPr/>
            </p:nvSpPr>
            <p:spPr>
              <a:xfrm>
                <a:off x="7111313" y="492972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495820" y="492961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rot="10800000">
                <a:off x="9495820" y="5145606"/>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a:off x="10671658" y="471639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111313" y="4710802"/>
                <a:ext cx="3731893" cy="800928"/>
                <a:chOff x="7111313" y="4710802"/>
                <a:chExt cx="3731893" cy="800928"/>
              </a:xfrm>
            </p:grpSpPr>
            <p:sp>
              <p:nvSpPr>
                <p:cNvPr id="27" name="Up Arrow 26"/>
                <p:cNvSpPr/>
                <p:nvPr/>
              </p:nvSpPr>
              <p:spPr>
                <a:xfrm>
                  <a:off x="7111313" y="4724711"/>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rot="10800000">
                  <a:off x="7115321" y="5358810"/>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8299276" y="4714498"/>
                  <a:ext cx="171548" cy="784989"/>
                  <a:chOff x="8299276" y="4714498"/>
                  <a:chExt cx="171548" cy="784989"/>
                </a:xfrm>
              </p:grpSpPr>
              <p:sp>
                <p:nvSpPr>
                  <p:cNvPr id="33" name="Up Arrow 32"/>
                  <p:cNvSpPr/>
                  <p:nvPr/>
                </p:nvSpPr>
                <p:spPr>
                  <a:xfrm rot="10800000">
                    <a:off x="8299276" y="4714498"/>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33"/>
                  <p:cNvSpPr/>
                  <p:nvPr/>
                </p:nvSpPr>
                <p:spPr>
                  <a:xfrm>
                    <a:off x="8299276" y="5346567"/>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Up Arrow 29"/>
                <p:cNvSpPr/>
                <p:nvPr/>
              </p:nvSpPr>
              <p:spPr>
                <a:xfrm>
                  <a:off x="9495820" y="4710802"/>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a:off x="9495820" y="535880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a:off x="10671658" y="493437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 name="Group 18"/>
            <p:cNvGrpSpPr/>
            <p:nvPr/>
          </p:nvGrpSpPr>
          <p:grpSpPr>
            <a:xfrm>
              <a:off x="4754140" y="2839241"/>
              <a:ext cx="6514752" cy="1252339"/>
              <a:chOff x="4754140" y="2839241"/>
              <a:chExt cx="6514752" cy="1252339"/>
            </a:xfrm>
          </p:grpSpPr>
          <p:graphicFrame>
            <p:nvGraphicFramePr>
              <p:cNvPr id="20" name="Chart 19"/>
              <p:cNvGraphicFramePr/>
              <p:nvPr/>
            </p:nvGraphicFramePr>
            <p:xfrm>
              <a:off x="4754140" y="2839241"/>
              <a:ext cx="6514752" cy="1252339"/>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 consectetur adipiscing elit, sed do eiusmod</a:t>
                </a:r>
                <a:endParaRPr lang="la-Latn" sz="700" dirty="0">
                  <a:solidFill>
                    <a:schemeClr val="tx1">
                      <a:alpha val="44000"/>
                    </a:schemeClr>
                  </a:solidFill>
                </a:endParaRPr>
              </a:p>
            </p:txBody>
          </p:sp>
        </p:grpSp>
      </p:grpSp>
      <p:grpSp>
        <p:nvGrpSpPr>
          <p:cNvPr id="35" name="Group 34"/>
          <p:cNvGrpSpPr/>
          <p:nvPr/>
        </p:nvGrpSpPr>
        <p:grpSpPr>
          <a:xfrm>
            <a:off x="820128" y="2012650"/>
            <a:ext cx="1992672" cy="851484"/>
            <a:chOff x="4541525" y="2012650"/>
            <a:chExt cx="1992672" cy="851484"/>
          </a:xfrm>
        </p:grpSpPr>
        <p:sp>
          <p:nvSpPr>
            <p:cNvPr id="36" name="Rounded Rectangle 35"/>
            <p:cNvSpPr/>
            <p:nvPr/>
          </p:nvSpPr>
          <p:spPr>
            <a:xfrm>
              <a:off x="4541525" y="2052084"/>
              <a:ext cx="1992672" cy="812050"/>
            </a:xfrm>
            <a:prstGeom prst="roundRect">
              <a:avLst>
                <a:gd name="adj" fmla="val 18948"/>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847791" y="2012650"/>
              <a:ext cx="832279" cy="769441"/>
            </a:xfrm>
            <a:prstGeom prst="rect">
              <a:avLst/>
            </a:prstGeom>
            <a:noFill/>
          </p:spPr>
          <p:txBody>
            <a:bodyPr wrap="none" rtlCol="0">
              <a:spAutoFit/>
            </a:bodyPr>
            <a:lstStyle/>
            <a:p>
              <a:r>
                <a:rPr lang="en-US" sz="4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Right Triangle 3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731792" y="2476016"/>
              <a:ext cx="494046" cy="246221"/>
            </a:xfrm>
            <a:prstGeom prst="rect">
              <a:avLst/>
            </a:prstGeom>
            <a:noFill/>
          </p:spPr>
          <p:txBody>
            <a:bodyPr wrap="none" rtlCol="0">
              <a:spAutoFit/>
            </a:bodyPr>
            <a:lstStyle/>
            <a:p>
              <a:r>
                <a:rPr lang="en-US" sz="100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0" name="Group 39"/>
            <p:cNvGrpSpPr/>
            <p:nvPr/>
          </p:nvGrpSpPr>
          <p:grpSpPr>
            <a:xfrm>
              <a:off x="5634268" y="2243690"/>
              <a:ext cx="497234" cy="247319"/>
              <a:chOff x="5698048" y="2283857"/>
              <a:chExt cx="497234" cy="247319"/>
            </a:xfrm>
          </p:grpSpPr>
          <p:sp>
            <p:nvSpPr>
              <p:cNvPr id="41" name="Rounded Rectangle 4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1240674" y="1137795"/>
            <a:ext cx="747239" cy="681199"/>
            <a:chOff x="4715701" y="1116633"/>
            <a:chExt cx="747239" cy="681199"/>
          </a:xfrm>
        </p:grpSpPr>
        <p:grpSp>
          <p:nvGrpSpPr>
            <p:cNvPr id="49" name="Group 48"/>
            <p:cNvGrpSpPr/>
            <p:nvPr/>
          </p:nvGrpSpPr>
          <p:grpSpPr>
            <a:xfrm>
              <a:off x="4715701" y="1193524"/>
              <a:ext cx="67245" cy="527439"/>
              <a:chOff x="4541525" y="1167397"/>
              <a:chExt cx="67245" cy="527439"/>
            </a:xfrm>
          </p:grpSpPr>
          <p:sp>
            <p:nvSpPr>
              <p:cNvPr id="55" name="Rectangle 54"/>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4782946" y="1116633"/>
              <a:ext cx="679994" cy="681199"/>
              <a:chOff x="4782946" y="1116633"/>
              <a:chExt cx="679994" cy="681199"/>
            </a:xfrm>
          </p:grpSpPr>
          <p:sp>
            <p:nvSpPr>
              <p:cNvPr id="51" name="Rectangle 50"/>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52" name="Rectangle 51"/>
              <p:cNvSpPr/>
              <p:nvPr/>
            </p:nvSpPr>
            <p:spPr>
              <a:xfrm>
                <a:off x="4782946" y="1271885"/>
                <a:ext cx="679994" cy="215444"/>
              </a:xfrm>
              <a:prstGeom prst="rect">
                <a:avLst/>
              </a:prstGeom>
            </p:spPr>
            <p:txBody>
              <a:bodyPr wrap="none">
                <a:spAutoFit/>
              </a:bodyPr>
              <a:lstStyle/>
              <a:p>
                <a:r>
                  <a:rPr lang="la-Latn" sz="800" dirty="0">
                    <a:solidFill>
                      <a:schemeClr val="tx1">
                        <a:alpha val="44000"/>
                      </a:schemeClr>
                    </a:solidFill>
                    <a:effectLst/>
                  </a:rPr>
                  <a:t>consectetur</a:t>
                </a:r>
                <a:endParaRPr lang="en-US" dirty="0"/>
              </a:p>
            </p:txBody>
          </p:sp>
          <p:sp>
            <p:nvSpPr>
              <p:cNvPr id="53" name="Rectangle 52"/>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54" name="Rectangle 53"/>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59" name="TextBox 58"/>
          <p:cNvSpPr txBox="1"/>
          <p:nvPr/>
        </p:nvSpPr>
        <p:spPr>
          <a:xfrm>
            <a:off x="3644751"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0" name="TextBox 59"/>
          <p:cNvSpPr txBox="1"/>
          <p:nvPr/>
        </p:nvSpPr>
        <p:spPr>
          <a:xfrm>
            <a:off x="6170969"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1" name="TextBox 60"/>
          <p:cNvSpPr txBox="1"/>
          <p:nvPr/>
        </p:nvSpPr>
        <p:spPr>
          <a:xfrm>
            <a:off x="3847514" y="2448713"/>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62" name="TextBox 61"/>
          <p:cNvSpPr txBox="1"/>
          <p:nvPr/>
        </p:nvSpPr>
        <p:spPr>
          <a:xfrm>
            <a:off x="6271201" y="2383612"/>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63" name="Rectangle 62"/>
          <p:cNvSpPr/>
          <p:nvPr/>
        </p:nvSpPr>
        <p:spPr>
          <a:xfrm>
            <a:off x="1265603"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sp>
        <p:nvSpPr>
          <p:cNvPr id="64" name="Rectangle 63"/>
          <p:cNvSpPr/>
          <p:nvPr/>
        </p:nvSpPr>
        <p:spPr>
          <a:xfrm>
            <a:off x="180753" y="382772"/>
            <a:ext cx="8187070" cy="6049926"/>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5" name="Table 64"/>
          <p:cNvGraphicFramePr>
            <a:graphicFrameLocks noGrp="1"/>
          </p:cNvGraphicFramePr>
          <p:nvPr/>
        </p:nvGraphicFramePr>
        <p:xfrm>
          <a:off x="835439" y="1033488"/>
          <a:ext cx="6834840" cy="4644280"/>
        </p:xfrm>
        <a:graphic>
          <a:graphicData uri="http://schemas.openxmlformats.org/drawingml/2006/table">
            <a:tbl>
              <a:tblPr firstRow="1" bandRow="1">
                <a:tableStyleId>{5C22544A-7EE6-4342-B048-85BDC9FD1C3A}</a:tableStyleId>
              </a:tblPr>
              <a:tblGrid>
                <a:gridCol w="683484">
                  <a:extLst>
                    <a:ext uri="{9D8B030D-6E8A-4147-A177-3AD203B41FA5}">
                      <a16:colId xmlns:a16="http://schemas.microsoft.com/office/drawing/2014/main" val="2899990913"/>
                    </a:ext>
                  </a:extLst>
                </a:gridCol>
                <a:gridCol w="683484">
                  <a:extLst>
                    <a:ext uri="{9D8B030D-6E8A-4147-A177-3AD203B41FA5}">
                      <a16:colId xmlns:a16="http://schemas.microsoft.com/office/drawing/2014/main" val="69305220"/>
                    </a:ext>
                  </a:extLst>
                </a:gridCol>
                <a:gridCol w="683484">
                  <a:extLst>
                    <a:ext uri="{9D8B030D-6E8A-4147-A177-3AD203B41FA5}">
                      <a16:colId xmlns:a16="http://schemas.microsoft.com/office/drawing/2014/main" val="3284811582"/>
                    </a:ext>
                  </a:extLst>
                </a:gridCol>
                <a:gridCol w="683484">
                  <a:extLst>
                    <a:ext uri="{9D8B030D-6E8A-4147-A177-3AD203B41FA5}">
                      <a16:colId xmlns:a16="http://schemas.microsoft.com/office/drawing/2014/main" val="58655101"/>
                    </a:ext>
                  </a:extLst>
                </a:gridCol>
                <a:gridCol w="683484">
                  <a:extLst>
                    <a:ext uri="{9D8B030D-6E8A-4147-A177-3AD203B41FA5}">
                      <a16:colId xmlns:a16="http://schemas.microsoft.com/office/drawing/2014/main" val="2520452827"/>
                    </a:ext>
                  </a:extLst>
                </a:gridCol>
                <a:gridCol w="683484">
                  <a:extLst>
                    <a:ext uri="{9D8B030D-6E8A-4147-A177-3AD203B41FA5}">
                      <a16:colId xmlns:a16="http://schemas.microsoft.com/office/drawing/2014/main" val="211091494"/>
                    </a:ext>
                  </a:extLst>
                </a:gridCol>
                <a:gridCol w="683484">
                  <a:extLst>
                    <a:ext uri="{9D8B030D-6E8A-4147-A177-3AD203B41FA5}">
                      <a16:colId xmlns:a16="http://schemas.microsoft.com/office/drawing/2014/main" val="4166861870"/>
                    </a:ext>
                  </a:extLst>
                </a:gridCol>
                <a:gridCol w="683484">
                  <a:extLst>
                    <a:ext uri="{9D8B030D-6E8A-4147-A177-3AD203B41FA5}">
                      <a16:colId xmlns:a16="http://schemas.microsoft.com/office/drawing/2014/main" val="749424975"/>
                    </a:ext>
                  </a:extLst>
                </a:gridCol>
                <a:gridCol w="683484">
                  <a:extLst>
                    <a:ext uri="{9D8B030D-6E8A-4147-A177-3AD203B41FA5}">
                      <a16:colId xmlns:a16="http://schemas.microsoft.com/office/drawing/2014/main" val="2794268039"/>
                    </a:ext>
                  </a:extLst>
                </a:gridCol>
                <a:gridCol w="683484">
                  <a:extLst>
                    <a:ext uri="{9D8B030D-6E8A-4147-A177-3AD203B41FA5}">
                      <a16:colId xmlns:a16="http://schemas.microsoft.com/office/drawing/2014/main" val="3419742435"/>
                    </a:ext>
                  </a:extLst>
                </a:gridCol>
              </a:tblGrid>
              <a:tr h="580535">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561085787"/>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3804256851"/>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810482919"/>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1917873821"/>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55812117"/>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53016907"/>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2462697856"/>
                  </a:ext>
                </a:extLst>
              </a:tr>
              <a:tr h="580535">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tc>
                  <a:txBody>
                    <a:bodyPr/>
                    <a:lstStyle/>
                    <a:p>
                      <a:endParaRPr lang="en-US" dirty="0"/>
                    </a:p>
                  </a:txBody>
                  <a:tcPr>
                    <a:lnL w="19050" cap="flat" cmpd="sng" algn="ctr">
                      <a:solidFill>
                        <a:srgbClr val="C7A30B"/>
                      </a:solidFill>
                      <a:prstDash val="solid"/>
                      <a:round/>
                      <a:headEnd type="none" w="med" len="med"/>
                      <a:tailEnd type="none" w="med" len="med"/>
                    </a:lnL>
                    <a:lnR w="19050" cap="flat" cmpd="sng" algn="ctr">
                      <a:solidFill>
                        <a:srgbClr val="C7A30B"/>
                      </a:solidFill>
                      <a:prstDash val="solid"/>
                      <a:round/>
                      <a:headEnd type="none" w="med" len="med"/>
                      <a:tailEnd type="none" w="med" len="med"/>
                    </a:lnR>
                    <a:lnT w="19050" cap="flat" cmpd="sng" algn="ctr">
                      <a:solidFill>
                        <a:srgbClr val="C7A30B"/>
                      </a:solidFill>
                      <a:prstDash val="solid"/>
                      <a:round/>
                      <a:headEnd type="none" w="med" len="med"/>
                      <a:tailEnd type="none" w="med" len="med"/>
                    </a:lnT>
                    <a:lnB w="19050" cap="flat" cmpd="sng" algn="ctr">
                      <a:solidFill>
                        <a:srgbClr val="C7A30B"/>
                      </a:solidFill>
                      <a:prstDash val="solid"/>
                      <a:round/>
                      <a:headEnd type="none" w="med" len="med"/>
                      <a:tailEnd type="none" w="med" len="med"/>
                    </a:lnB>
                    <a:solidFill>
                      <a:schemeClr val="bg1">
                        <a:alpha val="0"/>
                      </a:schemeClr>
                    </a:solidFill>
                  </a:tcPr>
                </a:tc>
                <a:extLst>
                  <a:ext uri="{0D108BD9-81ED-4DB2-BD59-A6C34878D82A}">
                    <a16:rowId xmlns:a16="http://schemas.microsoft.com/office/drawing/2014/main" val="939519861"/>
                  </a:ext>
                </a:extLst>
              </a:tr>
            </a:tbl>
          </a:graphicData>
        </a:graphic>
      </p:graphicFrame>
      <p:sp>
        <p:nvSpPr>
          <p:cNvPr id="67" name="Rectangle 66"/>
          <p:cNvSpPr/>
          <p:nvPr/>
        </p:nvSpPr>
        <p:spPr>
          <a:xfrm>
            <a:off x="838811" y="1033432"/>
            <a:ext cx="1964547" cy="80677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8812" y="1962965"/>
            <a:ext cx="1969167" cy="802571"/>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54716" y="1033432"/>
            <a:ext cx="2586474" cy="173210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687927" y="1027155"/>
            <a:ext cx="1978108" cy="1738383"/>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38052" y="2887607"/>
            <a:ext cx="6827983" cy="1286904"/>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838812" y="4305648"/>
            <a:ext cx="6827223" cy="1372118"/>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48193" y="1909615"/>
              <a:ext cx="2994538"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Use a correct</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2302258"/>
              <a:ext cx="3228769" cy="830997"/>
            </a:xfrm>
            <a:prstGeom prst="rect">
              <a:avLst/>
            </a:prstGeom>
            <a:noFill/>
          </p:spPr>
          <p:txBody>
            <a:bodyPr wrap="none" rtlCol="0">
              <a:spAutoFit/>
            </a:bodyPr>
            <a:lstStyle/>
            <a:p>
              <a:r>
                <a:rPr lang="en-US" sz="48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Alignment</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3</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81" name="Rectangle 80"/>
          <p:cNvSpPr/>
          <p:nvPr/>
        </p:nvSpPr>
        <p:spPr>
          <a:xfrm>
            <a:off x="838053" y="1034071"/>
            <a:ext cx="1975494" cy="810151"/>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945408" y="1027156"/>
            <a:ext cx="2595022" cy="173838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5686242" y="1033432"/>
            <a:ext cx="1974735" cy="1732104"/>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H="1">
            <a:off x="574154" y="1016522"/>
            <a:ext cx="7262038" cy="0"/>
          </a:xfrm>
          <a:prstGeom prst="line">
            <a:avLst/>
          </a:prstGeom>
          <a:ln w="571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3836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fade">
                                      <p:cBhvr>
                                        <p:cTn id="13" dur="1250"/>
                                        <p:tgtEl>
                                          <p:spTgt spid="81"/>
                                        </p:tgtEl>
                                      </p:cBhvr>
                                    </p:animEffect>
                                  </p:childTnLst>
                                </p:cTn>
                              </p:par>
                              <p:par>
                                <p:cTn id="14" presetID="22" presetClass="exit" presetSubtype="4" fill="hold" nodeType="withEffect">
                                  <p:stCondLst>
                                    <p:cond delay="300"/>
                                  </p:stCondLst>
                                  <p:childTnLst>
                                    <p:animEffect transition="out" filter="wipe(down)">
                                      <p:cBhvr>
                                        <p:cTn id="15" dur="2400"/>
                                        <p:tgtEl>
                                          <p:spTgt spid="65"/>
                                        </p:tgtEl>
                                      </p:cBhvr>
                                    </p:animEffect>
                                    <p:set>
                                      <p:cBhvr>
                                        <p:cTn id="16" dur="1" fill="hold">
                                          <p:stCondLst>
                                            <p:cond delay="2399"/>
                                          </p:stCondLst>
                                        </p:cTn>
                                        <p:tgtEl>
                                          <p:spTgt spid="65"/>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125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125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4" name="Rounded Rectangle 3"/>
          <p:cNvSpPr/>
          <p:nvPr/>
        </p:nvSpPr>
        <p:spPr>
          <a:xfrm>
            <a:off x="627319"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16313" y="4318065"/>
            <a:ext cx="6853970" cy="1359701"/>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949652" y="1050628"/>
            <a:ext cx="2602170" cy="1813506"/>
          </a:xfrm>
          <a:prstGeom prst="roundRect">
            <a:avLst>
              <a:gd name="adj" fmla="val 8023"/>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hart 6"/>
          <p:cNvGraphicFramePr/>
          <p:nvPr/>
        </p:nvGraphicFramePr>
        <p:xfrm>
          <a:off x="3304142"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8" name="Isosceles Triangle 7"/>
          <p:cNvSpPr/>
          <p:nvPr/>
        </p:nvSpPr>
        <p:spPr>
          <a:xfrm rot="802322">
            <a:off x="4340084" y="1238473"/>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475690" y="2302287"/>
            <a:ext cx="1565296"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0" name="Rounded Rectangle 9"/>
          <p:cNvSpPr/>
          <p:nvPr/>
        </p:nvSpPr>
        <p:spPr>
          <a:xfrm>
            <a:off x="820128" y="1050626"/>
            <a:ext cx="1992672" cy="860195"/>
          </a:xfrm>
          <a:prstGeom prst="roundRect">
            <a:avLst>
              <a:gd name="adj" fmla="val 17587"/>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10"/>
          <p:cNvSpPr/>
          <p:nvPr/>
        </p:nvSpPr>
        <p:spPr>
          <a:xfrm>
            <a:off x="835437" y="3004738"/>
            <a:ext cx="6840411" cy="1172722"/>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5703088" y="1050628"/>
            <a:ext cx="1972760" cy="1813506"/>
          </a:xfrm>
          <a:prstGeom prst="roundRect">
            <a:avLst>
              <a:gd name="adj" fmla="val 9944"/>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3" name="Table 12"/>
          <p:cNvGraphicFramePr>
            <a:graphicFrameLocks noGrp="1"/>
          </p:cNvGraphicFramePr>
          <p:nvPr/>
        </p:nvGraphicFramePr>
        <p:xfrm>
          <a:off x="1222760"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aphicFrame>
        <p:nvGraphicFramePr>
          <p:cNvPr id="14" name="Chart 13"/>
          <p:cNvGraphicFramePr/>
          <p:nvPr/>
        </p:nvGraphicFramePr>
        <p:xfrm>
          <a:off x="5988471"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5" name="TextBox 14"/>
          <p:cNvSpPr txBox="1"/>
          <p:nvPr/>
        </p:nvSpPr>
        <p:spPr>
          <a:xfrm>
            <a:off x="6092854" y="2248590"/>
            <a:ext cx="1239923"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6" name="Isosceles Triangle 15"/>
          <p:cNvSpPr/>
          <p:nvPr/>
        </p:nvSpPr>
        <p:spPr>
          <a:xfrm>
            <a:off x="6656999" y="1441171"/>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1032743" y="2839241"/>
            <a:ext cx="6514752" cy="2672489"/>
            <a:chOff x="4754140" y="2839241"/>
            <a:chExt cx="6514752" cy="2672489"/>
          </a:xfrm>
        </p:grpSpPr>
        <p:grpSp>
          <p:nvGrpSpPr>
            <p:cNvPr id="18" name="Group 17"/>
            <p:cNvGrpSpPr/>
            <p:nvPr/>
          </p:nvGrpSpPr>
          <p:grpSpPr>
            <a:xfrm>
              <a:off x="7111313" y="4710802"/>
              <a:ext cx="3731893" cy="800928"/>
              <a:chOff x="7111313" y="4710802"/>
              <a:chExt cx="3731893" cy="800928"/>
            </a:xfrm>
          </p:grpSpPr>
          <p:sp>
            <p:nvSpPr>
              <p:cNvPr id="22" name="Up Arrow 21"/>
              <p:cNvSpPr/>
              <p:nvPr/>
            </p:nvSpPr>
            <p:spPr>
              <a:xfrm>
                <a:off x="7111313" y="492972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Up Arrow 22"/>
              <p:cNvSpPr/>
              <p:nvPr/>
            </p:nvSpPr>
            <p:spPr>
              <a:xfrm>
                <a:off x="9495820" y="492961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rot="10800000">
                <a:off x="9495820" y="5145606"/>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a:off x="10671658" y="471639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7111313" y="4710802"/>
                <a:ext cx="3731893" cy="800928"/>
                <a:chOff x="7111313" y="4710802"/>
                <a:chExt cx="3731893" cy="800928"/>
              </a:xfrm>
            </p:grpSpPr>
            <p:sp>
              <p:nvSpPr>
                <p:cNvPr id="27" name="Up Arrow 26"/>
                <p:cNvSpPr/>
                <p:nvPr/>
              </p:nvSpPr>
              <p:spPr>
                <a:xfrm>
                  <a:off x="7111313" y="4724711"/>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Up Arrow 27"/>
                <p:cNvSpPr/>
                <p:nvPr/>
              </p:nvSpPr>
              <p:spPr>
                <a:xfrm rot="10800000">
                  <a:off x="7115321" y="5358810"/>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8299276" y="4714498"/>
                  <a:ext cx="171548" cy="784989"/>
                  <a:chOff x="8299276" y="4714498"/>
                  <a:chExt cx="171548" cy="784989"/>
                </a:xfrm>
              </p:grpSpPr>
              <p:sp>
                <p:nvSpPr>
                  <p:cNvPr id="33" name="Up Arrow 32"/>
                  <p:cNvSpPr/>
                  <p:nvPr/>
                </p:nvSpPr>
                <p:spPr>
                  <a:xfrm rot="10800000">
                    <a:off x="8299276" y="4714498"/>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Up Arrow 33"/>
                  <p:cNvSpPr/>
                  <p:nvPr/>
                </p:nvSpPr>
                <p:spPr>
                  <a:xfrm>
                    <a:off x="8299276" y="5346567"/>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Up Arrow 29"/>
                <p:cNvSpPr/>
                <p:nvPr/>
              </p:nvSpPr>
              <p:spPr>
                <a:xfrm>
                  <a:off x="9495820" y="4710802"/>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 Arrow 30"/>
                <p:cNvSpPr/>
                <p:nvPr/>
              </p:nvSpPr>
              <p:spPr>
                <a:xfrm>
                  <a:off x="9495820" y="535880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a:off x="10671658" y="493437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9" name="Group 18"/>
            <p:cNvGrpSpPr/>
            <p:nvPr/>
          </p:nvGrpSpPr>
          <p:grpSpPr>
            <a:xfrm>
              <a:off x="4754140" y="2839241"/>
              <a:ext cx="6514752" cy="1252339"/>
              <a:chOff x="4754140" y="2839241"/>
              <a:chExt cx="6514752" cy="1252339"/>
            </a:xfrm>
          </p:grpSpPr>
          <p:graphicFrame>
            <p:nvGraphicFramePr>
              <p:cNvPr id="20" name="Chart 19"/>
              <p:cNvGraphicFramePr/>
              <p:nvPr/>
            </p:nvGraphicFramePr>
            <p:xfrm>
              <a:off x="4754140" y="2839241"/>
              <a:ext cx="6514752" cy="1252339"/>
            </p:xfrm>
            <a:graphic>
              <a:graphicData uri="http://schemas.openxmlformats.org/drawingml/2006/chart">
                <c:chart xmlns:c="http://schemas.openxmlformats.org/drawingml/2006/chart" xmlns:r="http://schemas.openxmlformats.org/officeDocument/2006/relationships" r:id="rId5"/>
              </a:graphicData>
            </a:graphic>
          </p:graphicFrame>
          <p:sp>
            <p:nvSpPr>
              <p:cNvPr id="21" name="TextBox 2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 consectetur adipiscing elit, sed do eiusmod</a:t>
                </a:r>
                <a:endParaRPr lang="la-Latn" sz="700" dirty="0">
                  <a:solidFill>
                    <a:schemeClr val="tx1">
                      <a:alpha val="44000"/>
                    </a:schemeClr>
                  </a:solidFill>
                </a:endParaRPr>
              </a:p>
            </p:txBody>
          </p:sp>
        </p:grpSp>
      </p:grpSp>
      <p:grpSp>
        <p:nvGrpSpPr>
          <p:cNvPr id="35" name="Group 34"/>
          <p:cNvGrpSpPr/>
          <p:nvPr/>
        </p:nvGrpSpPr>
        <p:grpSpPr>
          <a:xfrm>
            <a:off x="820128" y="2012650"/>
            <a:ext cx="1992672" cy="851484"/>
            <a:chOff x="4541525" y="2012650"/>
            <a:chExt cx="1992672" cy="851484"/>
          </a:xfrm>
        </p:grpSpPr>
        <p:sp>
          <p:nvSpPr>
            <p:cNvPr id="36" name="Rounded Rectangle 35"/>
            <p:cNvSpPr/>
            <p:nvPr/>
          </p:nvSpPr>
          <p:spPr>
            <a:xfrm>
              <a:off x="4541525" y="2052084"/>
              <a:ext cx="1992672" cy="812050"/>
            </a:xfrm>
            <a:prstGeom prst="roundRect">
              <a:avLst>
                <a:gd name="adj" fmla="val 18948"/>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4847791" y="2012650"/>
              <a:ext cx="832279" cy="769441"/>
            </a:xfrm>
            <a:prstGeom prst="rect">
              <a:avLst/>
            </a:prstGeom>
            <a:noFill/>
          </p:spPr>
          <p:txBody>
            <a:bodyPr wrap="none" rtlCol="0">
              <a:spAutoFit/>
            </a:bodyPr>
            <a:lstStyle/>
            <a:p>
              <a:r>
                <a:rPr lang="en-US" sz="4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Right Triangle 3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5731792" y="2476016"/>
              <a:ext cx="494046" cy="246221"/>
            </a:xfrm>
            <a:prstGeom prst="rect">
              <a:avLst/>
            </a:prstGeom>
            <a:noFill/>
          </p:spPr>
          <p:txBody>
            <a:bodyPr wrap="none" rtlCol="0">
              <a:spAutoFit/>
            </a:bodyPr>
            <a:lstStyle/>
            <a:p>
              <a:r>
                <a:rPr lang="en-US" sz="100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0" name="Group 39"/>
            <p:cNvGrpSpPr/>
            <p:nvPr/>
          </p:nvGrpSpPr>
          <p:grpSpPr>
            <a:xfrm>
              <a:off x="5634268" y="2243690"/>
              <a:ext cx="497234" cy="247319"/>
              <a:chOff x="5698048" y="2283857"/>
              <a:chExt cx="497234" cy="247319"/>
            </a:xfrm>
          </p:grpSpPr>
          <p:sp>
            <p:nvSpPr>
              <p:cNvPr id="41" name="Rounded Rectangle 4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8" name="Group 47"/>
          <p:cNvGrpSpPr/>
          <p:nvPr/>
        </p:nvGrpSpPr>
        <p:grpSpPr>
          <a:xfrm>
            <a:off x="1240674" y="1137795"/>
            <a:ext cx="747239" cy="681199"/>
            <a:chOff x="4715701" y="1116633"/>
            <a:chExt cx="747239" cy="681199"/>
          </a:xfrm>
        </p:grpSpPr>
        <p:grpSp>
          <p:nvGrpSpPr>
            <p:cNvPr id="49" name="Group 48"/>
            <p:cNvGrpSpPr/>
            <p:nvPr/>
          </p:nvGrpSpPr>
          <p:grpSpPr>
            <a:xfrm>
              <a:off x="4715701" y="1193524"/>
              <a:ext cx="67245" cy="527439"/>
              <a:chOff x="4541525" y="1167397"/>
              <a:chExt cx="67245" cy="527439"/>
            </a:xfrm>
          </p:grpSpPr>
          <p:sp>
            <p:nvSpPr>
              <p:cNvPr id="55" name="Rectangle 54"/>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p:cNvGrpSpPr/>
            <p:nvPr/>
          </p:nvGrpSpPr>
          <p:grpSpPr>
            <a:xfrm>
              <a:off x="4782946" y="1116633"/>
              <a:ext cx="679994" cy="681199"/>
              <a:chOff x="4782946" y="1116633"/>
              <a:chExt cx="679994" cy="681199"/>
            </a:xfrm>
          </p:grpSpPr>
          <p:sp>
            <p:nvSpPr>
              <p:cNvPr id="51" name="Rectangle 50"/>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52" name="Rectangle 51"/>
              <p:cNvSpPr/>
              <p:nvPr/>
            </p:nvSpPr>
            <p:spPr>
              <a:xfrm>
                <a:off x="4782946" y="1271885"/>
                <a:ext cx="679994" cy="215444"/>
              </a:xfrm>
              <a:prstGeom prst="rect">
                <a:avLst/>
              </a:prstGeom>
            </p:spPr>
            <p:txBody>
              <a:bodyPr wrap="none">
                <a:spAutoFit/>
              </a:bodyPr>
              <a:lstStyle/>
              <a:p>
                <a:r>
                  <a:rPr lang="la-Latn" sz="800" dirty="0">
                    <a:solidFill>
                      <a:schemeClr val="tx1">
                        <a:alpha val="44000"/>
                      </a:schemeClr>
                    </a:solidFill>
                    <a:effectLst/>
                  </a:rPr>
                  <a:t>consectetur</a:t>
                </a:r>
                <a:endParaRPr lang="en-US" dirty="0"/>
              </a:p>
            </p:txBody>
          </p:sp>
          <p:sp>
            <p:nvSpPr>
              <p:cNvPr id="53" name="Rectangle 52"/>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54" name="Rectangle 53"/>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59" name="TextBox 58"/>
          <p:cNvSpPr txBox="1"/>
          <p:nvPr/>
        </p:nvSpPr>
        <p:spPr>
          <a:xfrm>
            <a:off x="3644751"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0" name="TextBox 59"/>
          <p:cNvSpPr txBox="1"/>
          <p:nvPr/>
        </p:nvSpPr>
        <p:spPr>
          <a:xfrm>
            <a:off x="6170969"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1" name="TextBox 60"/>
          <p:cNvSpPr txBox="1"/>
          <p:nvPr/>
        </p:nvSpPr>
        <p:spPr>
          <a:xfrm>
            <a:off x="3847514" y="2448713"/>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62" name="TextBox 61"/>
          <p:cNvSpPr txBox="1"/>
          <p:nvPr/>
        </p:nvSpPr>
        <p:spPr>
          <a:xfrm>
            <a:off x="6271201" y="2383612"/>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63" name="Rectangle 62"/>
          <p:cNvSpPr/>
          <p:nvPr/>
        </p:nvSpPr>
        <p:spPr>
          <a:xfrm>
            <a:off x="1265603"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sp>
        <p:nvSpPr>
          <p:cNvPr id="64" name="Rectangle 63"/>
          <p:cNvSpPr/>
          <p:nvPr/>
        </p:nvSpPr>
        <p:spPr>
          <a:xfrm>
            <a:off x="180753" y="382772"/>
            <a:ext cx="8187070" cy="6049926"/>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p:cNvSpPr/>
          <p:nvPr/>
        </p:nvSpPr>
        <p:spPr>
          <a:xfrm>
            <a:off x="835437" y="1033432"/>
            <a:ext cx="1974735" cy="80677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838812" y="1962965"/>
            <a:ext cx="1969167" cy="802571"/>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954716" y="1033432"/>
            <a:ext cx="2586474" cy="1732105"/>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5687927" y="1027155"/>
            <a:ext cx="1978108" cy="1738383"/>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835432" y="2877959"/>
            <a:ext cx="6830603" cy="1296552"/>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838812" y="4286995"/>
            <a:ext cx="6827223" cy="1390771"/>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48193" y="1909615"/>
              <a:ext cx="2829429"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Appropriate</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2273997"/>
              <a:ext cx="3027304" cy="1015663"/>
            </a:xfrm>
            <a:prstGeom prst="rect">
              <a:avLst/>
            </a:prstGeom>
            <a:noFill/>
          </p:spPr>
          <p:txBody>
            <a:bodyPr wrap="none" rtlCol="0">
              <a:spAutoFit/>
            </a:bodyPr>
            <a:lstStyle/>
            <a:p>
              <a:r>
                <a:rPr lang="en-US" sz="6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Spacing</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4</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81" name="Rectangle 80"/>
          <p:cNvSpPr/>
          <p:nvPr/>
        </p:nvSpPr>
        <p:spPr>
          <a:xfrm>
            <a:off x="827930" y="1034071"/>
            <a:ext cx="1989934" cy="810151"/>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2945408" y="1027156"/>
            <a:ext cx="2595022" cy="1738380"/>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5686242" y="1033432"/>
            <a:ext cx="1974735" cy="1732104"/>
          </a:xfrm>
          <a:prstGeom prst="rect">
            <a:avLst/>
          </a:prstGeom>
          <a:solidFill>
            <a:schemeClr val="bg1">
              <a:alpha val="9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a:xfrm flipH="1">
            <a:off x="574154" y="1016522"/>
            <a:ext cx="7262038" cy="0"/>
          </a:xfrm>
          <a:prstGeom prst="line">
            <a:avLst/>
          </a:prstGeom>
          <a:ln w="57150" cap="rnd">
            <a:solidFill>
              <a:schemeClr val="tx1"/>
            </a:solidFill>
            <a:prstDash val="sysDot"/>
            <a:roun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831289" y="1844933"/>
            <a:ext cx="1988257" cy="114665"/>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835432" y="2768839"/>
            <a:ext cx="6832288" cy="114664"/>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838242" y="4172331"/>
            <a:ext cx="6832288" cy="114664"/>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rot="16200000">
            <a:off x="1996842" y="1843023"/>
            <a:ext cx="1738381" cy="114664"/>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rot="16200000">
            <a:off x="4758558" y="1841860"/>
            <a:ext cx="1738381" cy="11699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p:cNvSpPr/>
          <p:nvPr/>
        </p:nvSpPr>
        <p:spPr>
          <a:xfrm>
            <a:off x="2917955" y="1033662"/>
            <a:ext cx="2648976" cy="17318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1276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1000"/>
                                        <p:tgtEl>
                                          <p:spTgt spid="3"/>
                                        </p:tgtEl>
                                      </p:cBhvr>
                                    </p:animEffect>
                                    <p:anim calcmode="lin" valueType="num">
                                      <p:cBhvr>
                                        <p:cTn id="7" dur="1000"/>
                                        <p:tgtEl>
                                          <p:spTgt spid="3"/>
                                        </p:tgtEl>
                                        <p:attrNameLst>
                                          <p:attrName>ppt_x</p:attrName>
                                        </p:attrNameLst>
                                      </p:cBhvr>
                                      <p:tavLst>
                                        <p:tav tm="0">
                                          <p:val>
                                            <p:strVal val="ppt_x"/>
                                          </p:val>
                                        </p:tav>
                                        <p:tav tm="100000">
                                          <p:val>
                                            <p:strVal val="ppt_x"/>
                                          </p:val>
                                        </p:tav>
                                      </p:tavLst>
                                    </p:anim>
                                    <p:anim calcmode="lin" valueType="num">
                                      <p:cBhvr>
                                        <p:cTn id="8" dur="1000"/>
                                        <p:tgtEl>
                                          <p:spTgt spid="3"/>
                                        </p:tgtEl>
                                        <p:attrNameLst>
                                          <p:attrName>ppt_y</p:attrName>
                                        </p:attrNameLst>
                                      </p:cBhvr>
                                      <p:tavLst>
                                        <p:tav tm="0">
                                          <p:val>
                                            <p:strVal val="ppt_y"/>
                                          </p:val>
                                        </p:tav>
                                        <p:tav tm="100000">
                                          <p:val>
                                            <p:strVal val="ppt_y-.1"/>
                                          </p:val>
                                        </p:tav>
                                      </p:tavLst>
                                    </p:anim>
                                    <p:set>
                                      <p:cBhvr>
                                        <p:cTn id="9" dur="1" fill="hold">
                                          <p:stCondLst>
                                            <p:cond delay="999"/>
                                          </p:stCondLst>
                                        </p:cTn>
                                        <p:tgtEl>
                                          <p:spTgt spid="3"/>
                                        </p:tgtEl>
                                        <p:attrNameLst>
                                          <p:attrName>style.visibility</p:attrName>
                                        </p:attrNameLst>
                                      </p:cBhvr>
                                      <p:to>
                                        <p:strVal val="hidden"/>
                                      </p:to>
                                    </p:set>
                                  </p:childTnLst>
                                </p:cTn>
                              </p:par>
                              <p:par>
                                <p:cTn id="10" presetID="10" presetClass="exit" presetSubtype="0" fill="hold" grpId="0" nodeType="withEffect">
                                  <p:stCondLst>
                                    <p:cond delay="0"/>
                                  </p:stCondLst>
                                  <p:childTnLst>
                                    <p:animEffect transition="out" filter="fade">
                                      <p:cBhvr>
                                        <p:cTn id="11" dur="1500"/>
                                        <p:tgtEl>
                                          <p:spTgt spid="82"/>
                                        </p:tgtEl>
                                      </p:cBhvr>
                                    </p:animEffect>
                                    <p:set>
                                      <p:cBhvr>
                                        <p:cTn id="12" dur="1" fill="hold">
                                          <p:stCondLst>
                                            <p:cond delay="1499"/>
                                          </p:stCondLst>
                                        </p:cTn>
                                        <p:tgtEl>
                                          <p:spTgt spid="82"/>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1500"/>
                                        <p:tgtEl>
                                          <p:spTgt spid="81"/>
                                        </p:tgtEl>
                                      </p:cBhvr>
                                    </p:animEffect>
                                    <p:set>
                                      <p:cBhvr>
                                        <p:cTn id="15" dur="1" fill="hold">
                                          <p:stCondLst>
                                            <p:cond delay="1499"/>
                                          </p:stCondLst>
                                        </p:cTn>
                                        <p:tgtEl>
                                          <p:spTgt spid="81"/>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1500"/>
                                        <p:tgtEl>
                                          <p:spTgt spid="83"/>
                                        </p:tgtEl>
                                      </p:cBhvr>
                                    </p:animEffect>
                                    <p:set>
                                      <p:cBhvr>
                                        <p:cTn id="18" dur="1" fill="hold">
                                          <p:stCondLst>
                                            <p:cond delay="1499"/>
                                          </p:stCondLst>
                                        </p:cTn>
                                        <p:tgtEl>
                                          <p:spTgt spid="83"/>
                                        </p:tgtEl>
                                        <p:attrNameLst>
                                          <p:attrName>style.visibility</p:attrName>
                                        </p:attrNameLst>
                                      </p:cBhvr>
                                      <p:to>
                                        <p:strVal val="hidden"/>
                                      </p:to>
                                    </p:set>
                                  </p:childTnLst>
                                </p:cTn>
                              </p:par>
                            </p:childTnLst>
                          </p:cTn>
                        </p:par>
                        <p:par>
                          <p:cTn id="19" fill="hold">
                            <p:stCondLst>
                              <p:cond delay="1500"/>
                            </p:stCondLst>
                            <p:childTnLst>
                              <p:par>
                                <p:cTn id="20" presetID="55" presetClass="entr" presetSubtype="0"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3000" fill="hold"/>
                                        <p:tgtEl>
                                          <p:spTgt spid="2"/>
                                        </p:tgtEl>
                                        <p:attrNameLst>
                                          <p:attrName>ppt_w</p:attrName>
                                        </p:attrNameLst>
                                      </p:cBhvr>
                                      <p:tavLst>
                                        <p:tav tm="0">
                                          <p:val>
                                            <p:strVal val="#ppt_w*0.70"/>
                                          </p:val>
                                        </p:tav>
                                        <p:tav tm="100000">
                                          <p:val>
                                            <p:strVal val="#ppt_w"/>
                                          </p:val>
                                        </p:tav>
                                      </p:tavLst>
                                    </p:anim>
                                    <p:anim calcmode="lin" valueType="num">
                                      <p:cBhvr>
                                        <p:cTn id="23" dur="3000" fill="hold"/>
                                        <p:tgtEl>
                                          <p:spTgt spid="2"/>
                                        </p:tgtEl>
                                        <p:attrNameLst>
                                          <p:attrName>ppt_h</p:attrName>
                                        </p:attrNameLst>
                                      </p:cBhvr>
                                      <p:tavLst>
                                        <p:tav tm="0">
                                          <p:val>
                                            <p:strVal val="#ppt_h"/>
                                          </p:val>
                                        </p:tav>
                                        <p:tav tm="100000">
                                          <p:val>
                                            <p:strVal val="#ppt_h"/>
                                          </p:val>
                                        </p:tav>
                                      </p:tavLst>
                                    </p:anim>
                                    <p:animEffect transition="in" filter="fade">
                                      <p:cBhvr>
                                        <p:cTn id="24" dur="3000"/>
                                        <p:tgtEl>
                                          <p:spTgt spid="2"/>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 calcmode="lin" valueType="num">
                                      <p:cBhvr>
                                        <p:cTn id="27" dur="3000" fill="hold"/>
                                        <p:tgtEl>
                                          <p:spTgt spid="86"/>
                                        </p:tgtEl>
                                        <p:attrNameLst>
                                          <p:attrName>ppt_w</p:attrName>
                                        </p:attrNameLst>
                                      </p:cBhvr>
                                      <p:tavLst>
                                        <p:tav tm="0">
                                          <p:val>
                                            <p:strVal val="#ppt_w*0.70"/>
                                          </p:val>
                                        </p:tav>
                                        <p:tav tm="100000">
                                          <p:val>
                                            <p:strVal val="#ppt_w"/>
                                          </p:val>
                                        </p:tav>
                                      </p:tavLst>
                                    </p:anim>
                                    <p:anim calcmode="lin" valueType="num">
                                      <p:cBhvr>
                                        <p:cTn id="28" dur="3000" fill="hold"/>
                                        <p:tgtEl>
                                          <p:spTgt spid="86"/>
                                        </p:tgtEl>
                                        <p:attrNameLst>
                                          <p:attrName>ppt_h</p:attrName>
                                        </p:attrNameLst>
                                      </p:cBhvr>
                                      <p:tavLst>
                                        <p:tav tm="0">
                                          <p:val>
                                            <p:strVal val="#ppt_h"/>
                                          </p:val>
                                        </p:tav>
                                        <p:tav tm="100000">
                                          <p:val>
                                            <p:strVal val="#ppt_h"/>
                                          </p:val>
                                        </p:tav>
                                      </p:tavLst>
                                    </p:anim>
                                    <p:animEffect transition="in" filter="fade">
                                      <p:cBhvr>
                                        <p:cTn id="29" dur="3000"/>
                                        <p:tgtEl>
                                          <p:spTgt spid="86"/>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87"/>
                                        </p:tgtEl>
                                        <p:attrNameLst>
                                          <p:attrName>style.visibility</p:attrName>
                                        </p:attrNameLst>
                                      </p:cBhvr>
                                      <p:to>
                                        <p:strVal val="visible"/>
                                      </p:to>
                                    </p:set>
                                    <p:anim calcmode="lin" valueType="num">
                                      <p:cBhvr>
                                        <p:cTn id="32" dur="3000" fill="hold"/>
                                        <p:tgtEl>
                                          <p:spTgt spid="87"/>
                                        </p:tgtEl>
                                        <p:attrNameLst>
                                          <p:attrName>ppt_w</p:attrName>
                                        </p:attrNameLst>
                                      </p:cBhvr>
                                      <p:tavLst>
                                        <p:tav tm="0">
                                          <p:val>
                                            <p:strVal val="#ppt_w*0.70"/>
                                          </p:val>
                                        </p:tav>
                                        <p:tav tm="100000">
                                          <p:val>
                                            <p:strVal val="#ppt_w"/>
                                          </p:val>
                                        </p:tav>
                                      </p:tavLst>
                                    </p:anim>
                                    <p:anim calcmode="lin" valueType="num">
                                      <p:cBhvr>
                                        <p:cTn id="33" dur="3000" fill="hold"/>
                                        <p:tgtEl>
                                          <p:spTgt spid="87"/>
                                        </p:tgtEl>
                                        <p:attrNameLst>
                                          <p:attrName>ppt_h</p:attrName>
                                        </p:attrNameLst>
                                      </p:cBhvr>
                                      <p:tavLst>
                                        <p:tav tm="0">
                                          <p:val>
                                            <p:strVal val="#ppt_h"/>
                                          </p:val>
                                        </p:tav>
                                        <p:tav tm="100000">
                                          <p:val>
                                            <p:strVal val="#ppt_h"/>
                                          </p:val>
                                        </p:tav>
                                      </p:tavLst>
                                    </p:anim>
                                    <p:animEffect transition="in" filter="fade">
                                      <p:cBhvr>
                                        <p:cTn id="34" dur="3000"/>
                                        <p:tgtEl>
                                          <p:spTgt spid="8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2"/>
                                        </p:tgtEl>
                                      </p:cBhvr>
                                    </p:animEffect>
                                    <p:set>
                                      <p:cBhvr>
                                        <p:cTn id="39" dur="1" fill="hold">
                                          <p:stCondLst>
                                            <p:cond delay="499"/>
                                          </p:stCondLst>
                                        </p:cTn>
                                        <p:tgtEl>
                                          <p:spTgt spid="2"/>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86"/>
                                        </p:tgtEl>
                                      </p:cBhvr>
                                    </p:animEffect>
                                    <p:set>
                                      <p:cBhvr>
                                        <p:cTn id="42" dur="1" fill="hold">
                                          <p:stCondLst>
                                            <p:cond delay="499"/>
                                          </p:stCondLst>
                                        </p:cTn>
                                        <p:tgtEl>
                                          <p:spTgt spid="8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87"/>
                                        </p:tgtEl>
                                      </p:cBhvr>
                                    </p:animEffect>
                                    <p:set>
                                      <p:cBhvr>
                                        <p:cTn id="45" dur="1" fill="hold">
                                          <p:stCondLst>
                                            <p:cond delay="499"/>
                                          </p:stCondLst>
                                        </p:cTn>
                                        <p:tgtEl>
                                          <p:spTgt spid="87"/>
                                        </p:tgtEl>
                                        <p:attrNameLst>
                                          <p:attrName>style.visibility</p:attrName>
                                        </p:attrNameLst>
                                      </p:cBhvr>
                                      <p:to>
                                        <p:strVal val="hidden"/>
                                      </p:to>
                                    </p:set>
                                  </p:childTnLst>
                                </p:cTn>
                              </p:par>
                            </p:childTnLst>
                          </p:cTn>
                        </p:par>
                        <p:par>
                          <p:cTn id="46" fill="hold">
                            <p:stCondLst>
                              <p:cond delay="500"/>
                            </p:stCondLst>
                            <p:childTnLst>
                              <p:par>
                                <p:cTn id="47" presetID="47" presetClass="entr" presetSubtype="0" fill="hold" grpId="0" nodeType="afterEffect">
                                  <p:stCondLst>
                                    <p:cond delay="0"/>
                                  </p:stCondLst>
                                  <p:childTnLst>
                                    <p:set>
                                      <p:cBhvr>
                                        <p:cTn id="48" dur="1" fill="hold">
                                          <p:stCondLst>
                                            <p:cond delay="0"/>
                                          </p:stCondLst>
                                        </p:cTn>
                                        <p:tgtEl>
                                          <p:spTgt spid="88"/>
                                        </p:tgtEl>
                                        <p:attrNameLst>
                                          <p:attrName>style.visibility</p:attrName>
                                        </p:attrNameLst>
                                      </p:cBhvr>
                                      <p:to>
                                        <p:strVal val="visible"/>
                                      </p:to>
                                    </p:set>
                                    <p:animEffect transition="in" filter="fade">
                                      <p:cBhvr>
                                        <p:cTn id="49" dur="1000"/>
                                        <p:tgtEl>
                                          <p:spTgt spid="88"/>
                                        </p:tgtEl>
                                      </p:cBhvr>
                                    </p:animEffect>
                                    <p:anim calcmode="lin" valueType="num">
                                      <p:cBhvr>
                                        <p:cTn id="50" dur="1000" fill="hold"/>
                                        <p:tgtEl>
                                          <p:spTgt spid="88"/>
                                        </p:tgtEl>
                                        <p:attrNameLst>
                                          <p:attrName>ppt_x</p:attrName>
                                        </p:attrNameLst>
                                      </p:cBhvr>
                                      <p:tavLst>
                                        <p:tav tm="0">
                                          <p:val>
                                            <p:strVal val="#ppt_x"/>
                                          </p:val>
                                        </p:tav>
                                        <p:tav tm="100000">
                                          <p:val>
                                            <p:strVal val="#ppt_x"/>
                                          </p:val>
                                        </p:tav>
                                      </p:tavLst>
                                    </p:anim>
                                    <p:anim calcmode="lin" valueType="num">
                                      <p:cBhvr>
                                        <p:cTn id="51" dur="1000" fill="hold"/>
                                        <p:tgtEl>
                                          <p:spTgt spid="8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89"/>
                                        </p:tgtEl>
                                        <p:attrNameLst>
                                          <p:attrName>style.visibility</p:attrName>
                                        </p:attrNameLst>
                                      </p:cBhvr>
                                      <p:to>
                                        <p:strVal val="visible"/>
                                      </p:to>
                                    </p:set>
                                    <p:animEffect transition="in" filter="fade">
                                      <p:cBhvr>
                                        <p:cTn id="54" dur="1000"/>
                                        <p:tgtEl>
                                          <p:spTgt spid="89"/>
                                        </p:tgtEl>
                                      </p:cBhvr>
                                    </p:animEffect>
                                    <p:anim calcmode="lin" valueType="num">
                                      <p:cBhvr>
                                        <p:cTn id="55" dur="1000" fill="hold"/>
                                        <p:tgtEl>
                                          <p:spTgt spid="89"/>
                                        </p:tgtEl>
                                        <p:attrNameLst>
                                          <p:attrName>ppt_x</p:attrName>
                                        </p:attrNameLst>
                                      </p:cBhvr>
                                      <p:tavLst>
                                        <p:tav tm="0">
                                          <p:val>
                                            <p:strVal val="#ppt_x"/>
                                          </p:val>
                                        </p:tav>
                                        <p:tav tm="100000">
                                          <p:val>
                                            <p:strVal val="#ppt_x"/>
                                          </p:val>
                                        </p:tav>
                                      </p:tavLst>
                                    </p:anim>
                                    <p:anim calcmode="lin" valueType="num">
                                      <p:cBhvr>
                                        <p:cTn id="56"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55" presetClass="entr" presetSubtype="0" fill="hold" grpId="0" nodeType="click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p:cTn id="61" dur="3100" fill="hold"/>
                                        <p:tgtEl>
                                          <p:spTgt spid="90"/>
                                        </p:tgtEl>
                                        <p:attrNameLst>
                                          <p:attrName>ppt_w</p:attrName>
                                        </p:attrNameLst>
                                      </p:cBhvr>
                                      <p:tavLst>
                                        <p:tav tm="0">
                                          <p:val>
                                            <p:strVal val="#ppt_w*0.70"/>
                                          </p:val>
                                        </p:tav>
                                        <p:tav tm="100000">
                                          <p:val>
                                            <p:strVal val="#ppt_w"/>
                                          </p:val>
                                        </p:tav>
                                      </p:tavLst>
                                    </p:anim>
                                    <p:anim calcmode="lin" valueType="num">
                                      <p:cBhvr>
                                        <p:cTn id="62" dur="3100" fill="hold"/>
                                        <p:tgtEl>
                                          <p:spTgt spid="90"/>
                                        </p:tgtEl>
                                        <p:attrNameLst>
                                          <p:attrName>ppt_h</p:attrName>
                                        </p:attrNameLst>
                                      </p:cBhvr>
                                      <p:tavLst>
                                        <p:tav tm="0">
                                          <p:val>
                                            <p:strVal val="#ppt_h"/>
                                          </p:val>
                                        </p:tav>
                                        <p:tav tm="100000">
                                          <p:val>
                                            <p:strVal val="#ppt_h"/>
                                          </p:val>
                                        </p:tav>
                                      </p:tavLst>
                                    </p:anim>
                                    <p:animEffect transition="in" filter="fade">
                                      <p:cBhvr>
                                        <p:cTn id="63" dur="31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2" grpId="0" animBg="1"/>
      <p:bldP spid="83" grpId="0" animBg="1"/>
      <p:bldP spid="2" grpId="0" animBg="1"/>
      <p:bldP spid="2" grpId="1" animBg="1"/>
      <p:bldP spid="86" grpId="0" animBg="1"/>
      <p:bldP spid="86" grpId="1" animBg="1"/>
      <p:bldP spid="87" grpId="0" animBg="1"/>
      <p:bldP spid="87" grpId="1" animBg="1"/>
      <p:bldP spid="88" grpId="0" animBg="1"/>
      <p:bldP spid="89" grpId="0" animBg="1"/>
      <p:bldP spid="9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sp>
        <p:nvSpPr>
          <p:cNvPr id="98" name="Rectangle 97"/>
          <p:cNvSpPr/>
          <p:nvPr/>
        </p:nvSpPr>
        <p:spPr>
          <a:xfrm>
            <a:off x="0" y="0"/>
            <a:ext cx="12192000" cy="6857999"/>
          </a:xfrm>
          <a:prstGeom prst="rect">
            <a:avLst/>
          </a:pr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ounded Rectangle 132"/>
          <p:cNvSpPr/>
          <p:nvPr/>
        </p:nvSpPr>
        <p:spPr>
          <a:xfrm>
            <a:off x="613435" y="680483"/>
            <a:ext cx="7275922" cy="5369442"/>
          </a:xfrm>
          <a:prstGeom prst="roundRect">
            <a:avLst>
              <a:gd name="adj" fmla="val 6172"/>
            </a:avLst>
          </a:prstGeom>
          <a:solidFill>
            <a:srgbClr val="E5E9F0">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6" name="Group 125"/>
          <p:cNvGrpSpPr/>
          <p:nvPr/>
        </p:nvGrpSpPr>
        <p:grpSpPr>
          <a:xfrm>
            <a:off x="835432" y="1033432"/>
            <a:ext cx="6830603" cy="4644334"/>
            <a:chOff x="835432" y="1033432"/>
            <a:chExt cx="6830603" cy="4644334"/>
          </a:xfrm>
          <a:solidFill>
            <a:schemeClr val="bg1">
              <a:alpha val="67000"/>
            </a:schemeClr>
          </a:solidFill>
        </p:grpSpPr>
        <p:sp>
          <p:nvSpPr>
            <p:cNvPr id="127" name="Rectangle 126"/>
            <p:cNvSpPr/>
            <p:nvPr/>
          </p:nvSpPr>
          <p:spPr>
            <a:xfrm>
              <a:off x="838812" y="1962965"/>
              <a:ext cx="1969167" cy="8025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8" name="Rectangle 127"/>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9" name="Rectangle 128"/>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0" name="Rectangle 129"/>
            <p:cNvSpPr/>
            <p:nvPr/>
          </p:nvSpPr>
          <p:spPr>
            <a:xfrm>
              <a:off x="835432" y="1034071"/>
              <a:ext cx="1967233"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1" name="Rectangle 130"/>
            <p:cNvSpPr/>
            <p:nvPr/>
          </p:nvSpPr>
          <p:spPr>
            <a:xfrm>
              <a:off x="5686242" y="1033432"/>
              <a:ext cx="1974735" cy="1732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2" name="Rectangle 131"/>
            <p:cNvSpPr/>
            <p:nvPr/>
          </p:nvSpPr>
          <p:spPr>
            <a:xfrm>
              <a:off x="2917955" y="1033662"/>
              <a:ext cx="2648976"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sp>
        <p:nvSpPr>
          <p:cNvPr id="97" name="Rectangle 96"/>
          <p:cNvSpPr/>
          <p:nvPr/>
        </p:nvSpPr>
        <p:spPr>
          <a:xfrm>
            <a:off x="0" y="-12693"/>
            <a:ext cx="12192000" cy="687069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ounded Rectangle 117"/>
          <p:cNvSpPr/>
          <p:nvPr/>
        </p:nvSpPr>
        <p:spPr>
          <a:xfrm>
            <a:off x="613435" y="680483"/>
            <a:ext cx="7275922" cy="5369442"/>
          </a:xfrm>
          <a:prstGeom prst="roundRect">
            <a:avLst>
              <a:gd name="adj" fmla="val 617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p:cNvGrpSpPr/>
          <p:nvPr/>
        </p:nvGrpSpPr>
        <p:grpSpPr>
          <a:xfrm>
            <a:off x="835432" y="1033432"/>
            <a:ext cx="6830603" cy="4644334"/>
            <a:chOff x="835432" y="1033432"/>
            <a:chExt cx="6830603" cy="4644334"/>
          </a:xfrm>
          <a:solidFill>
            <a:schemeClr val="bg1">
              <a:lumMod val="85000"/>
              <a:alpha val="57000"/>
            </a:schemeClr>
          </a:solidFill>
        </p:grpSpPr>
        <p:sp>
          <p:nvSpPr>
            <p:cNvPr id="120" name="Rectangle 119"/>
            <p:cNvSpPr/>
            <p:nvPr/>
          </p:nvSpPr>
          <p:spPr>
            <a:xfrm>
              <a:off x="838812" y="1962965"/>
              <a:ext cx="1969167" cy="8025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1" name="Rectangle 120"/>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2" name="Rectangle 121"/>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3" name="Rectangle 122"/>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4" name="Rectangle 123"/>
            <p:cNvSpPr/>
            <p:nvPr/>
          </p:nvSpPr>
          <p:spPr>
            <a:xfrm>
              <a:off x="5686242" y="1033432"/>
              <a:ext cx="1974735" cy="1732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25" name="Rectangle 124"/>
            <p:cNvSpPr/>
            <p:nvPr/>
          </p:nvSpPr>
          <p:spPr>
            <a:xfrm>
              <a:off x="2917955" y="1033662"/>
              <a:ext cx="2648976"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sp>
        <p:nvSpPr>
          <p:cNvPr id="64" name="Rectangle 63"/>
          <p:cNvSpPr/>
          <p:nvPr/>
        </p:nvSpPr>
        <p:spPr>
          <a:xfrm>
            <a:off x="0" y="-12692"/>
            <a:ext cx="12192000" cy="6870692"/>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ounded Rectangle 116"/>
          <p:cNvSpPr/>
          <p:nvPr/>
        </p:nvSpPr>
        <p:spPr>
          <a:xfrm>
            <a:off x="613435" y="680483"/>
            <a:ext cx="7275922" cy="5369442"/>
          </a:xfrm>
          <a:prstGeom prst="roundRect">
            <a:avLst>
              <a:gd name="adj" fmla="val 6172"/>
            </a:avLst>
          </a:prstGeom>
          <a:solidFill>
            <a:srgbClr val="F6D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0" name="Group 109"/>
          <p:cNvGrpSpPr/>
          <p:nvPr/>
        </p:nvGrpSpPr>
        <p:grpSpPr>
          <a:xfrm>
            <a:off x="835432" y="1033432"/>
            <a:ext cx="6830603" cy="4644334"/>
            <a:chOff x="835432" y="1033432"/>
            <a:chExt cx="6830603" cy="4644334"/>
          </a:xfrm>
          <a:solidFill>
            <a:schemeClr val="bg1"/>
          </a:solidFill>
        </p:grpSpPr>
        <p:sp>
          <p:nvSpPr>
            <p:cNvPr id="111" name="Rectangle 110"/>
            <p:cNvSpPr/>
            <p:nvPr/>
          </p:nvSpPr>
          <p:spPr>
            <a:xfrm>
              <a:off x="838812" y="1962965"/>
              <a:ext cx="1969167" cy="8025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p:cNvSpPr/>
            <p:nvPr/>
          </p:nvSpPr>
          <p:spPr>
            <a:xfrm>
              <a:off x="5686242" y="1033432"/>
              <a:ext cx="1974735" cy="1732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p:cNvSpPr/>
            <p:nvPr/>
          </p:nvSpPr>
          <p:spPr>
            <a:xfrm>
              <a:off x="2917955" y="1033662"/>
              <a:ext cx="2648976"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48193" y="1909615"/>
              <a:ext cx="3134191" cy="584775"/>
            </a:xfrm>
            <a:prstGeom prst="rect">
              <a:avLst/>
            </a:prstGeom>
            <a:noFill/>
          </p:spPr>
          <p:txBody>
            <a:bodyPr wrap="none" rtlCol="0">
              <a:spAutoFit/>
            </a:bodyPr>
            <a:lstStyle/>
            <a:p>
              <a:r>
                <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Select the right</a:t>
              </a:r>
              <a:endPar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2227827"/>
              <a:ext cx="3377271" cy="769441"/>
            </a:xfrm>
            <a:prstGeom prst="rect">
              <a:avLst/>
            </a:prstGeom>
            <a:noFill/>
          </p:spPr>
          <p:txBody>
            <a:bodyPr wrap="none" rtlCol="0">
              <a:spAutoFit/>
            </a:bodyPr>
            <a:lstStyle/>
            <a:p>
              <a:r>
                <a:rPr lang="en-US" sz="44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Background</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5</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Tree>
    <p:extLst>
      <p:ext uri="{BB962C8B-B14F-4D97-AF65-F5344CB8AC3E}">
        <p14:creationId xmlns:p14="http://schemas.microsoft.com/office/powerpoint/2010/main" val="3448065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64"/>
                                        </p:tgtEl>
                                      </p:cBhvr>
                                    </p:animEffect>
                                    <p:set>
                                      <p:cBhvr>
                                        <p:cTn id="7" dur="1" fill="hold">
                                          <p:stCondLst>
                                            <p:cond delay="1999"/>
                                          </p:stCondLst>
                                        </p:cTn>
                                        <p:tgtEl>
                                          <p:spTgt spid="6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2000"/>
                                        <p:tgtEl>
                                          <p:spTgt spid="117"/>
                                        </p:tgtEl>
                                      </p:cBhvr>
                                    </p:animEffect>
                                    <p:set>
                                      <p:cBhvr>
                                        <p:cTn id="10" dur="1" fill="hold">
                                          <p:stCondLst>
                                            <p:cond delay="1999"/>
                                          </p:stCondLst>
                                        </p:cTn>
                                        <p:tgtEl>
                                          <p:spTgt spid="117"/>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2000"/>
                                        <p:tgtEl>
                                          <p:spTgt spid="110"/>
                                        </p:tgtEl>
                                      </p:cBhvr>
                                    </p:animEffect>
                                    <p:set>
                                      <p:cBhvr>
                                        <p:cTn id="13" dur="1" fill="hold">
                                          <p:stCondLst>
                                            <p:cond delay="1999"/>
                                          </p:stCondLst>
                                        </p:cTn>
                                        <p:tgtEl>
                                          <p:spTgt spid="110"/>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2000"/>
                                        <p:tgtEl>
                                          <p:spTgt spid="119"/>
                                        </p:tgtEl>
                                      </p:cBhvr>
                                    </p:animEffect>
                                    <p:set>
                                      <p:cBhvr>
                                        <p:cTn id="18" dur="1" fill="hold">
                                          <p:stCondLst>
                                            <p:cond delay="1999"/>
                                          </p:stCondLst>
                                        </p:cTn>
                                        <p:tgtEl>
                                          <p:spTgt spid="11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2000"/>
                                        <p:tgtEl>
                                          <p:spTgt spid="118"/>
                                        </p:tgtEl>
                                      </p:cBhvr>
                                    </p:animEffect>
                                    <p:set>
                                      <p:cBhvr>
                                        <p:cTn id="21" dur="1" fill="hold">
                                          <p:stCondLst>
                                            <p:cond delay="1999"/>
                                          </p:stCondLst>
                                        </p:cTn>
                                        <p:tgtEl>
                                          <p:spTgt spid="118"/>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2000"/>
                                        <p:tgtEl>
                                          <p:spTgt spid="97"/>
                                        </p:tgtEl>
                                      </p:cBhvr>
                                    </p:animEffect>
                                    <p:set>
                                      <p:cBhvr>
                                        <p:cTn id="24" dur="1" fill="hold">
                                          <p:stCondLst>
                                            <p:cond delay="1999"/>
                                          </p:stCondLst>
                                        </p:cTn>
                                        <p:tgtEl>
                                          <p:spTgt spid="9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2000"/>
                                        <p:tgtEl>
                                          <p:spTgt spid="126"/>
                                        </p:tgtEl>
                                      </p:cBhvr>
                                    </p:animEffect>
                                    <p:set>
                                      <p:cBhvr>
                                        <p:cTn id="29" dur="1" fill="hold">
                                          <p:stCondLst>
                                            <p:cond delay="1999"/>
                                          </p:stCondLst>
                                        </p:cTn>
                                        <p:tgtEl>
                                          <p:spTgt spid="126"/>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2000"/>
                                        <p:tgtEl>
                                          <p:spTgt spid="133"/>
                                        </p:tgtEl>
                                      </p:cBhvr>
                                    </p:animEffect>
                                    <p:set>
                                      <p:cBhvr>
                                        <p:cTn id="32" dur="1" fill="hold">
                                          <p:stCondLst>
                                            <p:cond delay="1999"/>
                                          </p:stCondLst>
                                        </p:cTn>
                                        <p:tgtEl>
                                          <p:spTgt spid="133"/>
                                        </p:tgtEl>
                                        <p:attrNameLst>
                                          <p:attrName>style.visibility</p:attrName>
                                        </p:attrNameLst>
                                      </p:cBhvr>
                                      <p:to>
                                        <p:strVal val="hidden"/>
                                      </p:to>
                                    </p:set>
                                  </p:childTnLst>
                                </p:cTn>
                              </p:par>
                              <p:par>
                                <p:cTn id="33" presetID="10" presetClass="exit" presetSubtype="0" fill="hold" grpId="0" nodeType="withEffect">
                                  <p:stCondLst>
                                    <p:cond delay="0"/>
                                  </p:stCondLst>
                                  <p:childTnLst>
                                    <p:animEffect transition="out" filter="fade">
                                      <p:cBhvr>
                                        <p:cTn id="34" dur="2000"/>
                                        <p:tgtEl>
                                          <p:spTgt spid="98"/>
                                        </p:tgtEl>
                                      </p:cBhvr>
                                    </p:animEffect>
                                    <p:set>
                                      <p:cBhvr>
                                        <p:cTn id="35" dur="1" fill="hold">
                                          <p:stCondLst>
                                            <p:cond delay="1999"/>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33" grpId="0" animBg="1"/>
      <p:bldP spid="97" grpId="0" animBg="1"/>
      <p:bldP spid="118" grpId="0" animBg="1"/>
      <p:bldP spid="64" grpId="0" animBg="1"/>
      <p:bldP spid="1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3324"/>
            <a:ext cx="4724288" cy="6861324"/>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7712" y="0"/>
            <a:ext cx="4319042"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Title 6">
            <a:extLst>
              <a:ext uri="{FF2B5EF4-FFF2-40B4-BE49-F238E27FC236}">
                <a16:creationId xmlns:a16="http://schemas.microsoft.com/office/drawing/2014/main" id="{8FA3F86F-7A00-4EA4-8708-4424F336CA50}"/>
              </a:ext>
            </a:extLst>
          </p:cNvPr>
          <p:cNvSpPr>
            <a:spLocks noGrp="1"/>
          </p:cNvSpPr>
          <p:nvPr>
            <p:ph type="title"/>
          </p:nvPr>
        </p:nvSpPr>
        <p:spPr>
          <a:xfrm>
            <a:off x="8222550" y="1122363"/>
            <a:ext cx="3564204" cy="3593328"/>
          </a:xfrm>
        </p:spPr>
        <p:txBody>
          <a:bodyPr vert="horz" lIns="91440" tIns="45720" rIns="91440" bIns="45720" rtlCol="0" anchor="b">
            <a:normAutofit/>
          </a:bodyPr>
          <a:lstStyle/>
          <a:p>
            <a:pPr>
              <a:lnSpc>
                <a:spcPct val="70000"/>
              </a:lnSpc>
            </a:pPr>
            <a:r>
              <a:rPr lang="en-US" sz="6700" kern="1200" dirty="0">
                <a:solidFill>
                  <a:schemeClr val="bg1"/>
                </a:solidFill>
                <a:latin typeface="+mj-lt"/>
                <a:ea typeface="+mj-ea"/>
                <a:cs typeface="+mj-cs"/>
              </a:rPr>
              <a:t>Demo</a:t>
            </a:r>
            <a:br>
              <a:rPr lang="en-US" sz="3800" kern="1200" dirty="0">
                <a:solidFill>
                  <a:schemeClr val="bg1"/>
                </a:solidFill>
                <a:latin typeface="+mj-lt"/>
                <a:ea typeface="+mj-ea"/>
                <a:cs typeface="+mj-cs"/>
              </a:rPr>
            </a:br>
            <a:br>
              <a:rPr lang="en-US" sz="3800" kern="1200" dirty="0">
                <a:solidFill>
                  <a:schemeClr val="bg1"/>
                </a:solidFill>
                <a:latin typeface="+mj-lt"/>
                <a:ea typeface="+mj-ea"/>
                <a:cs typeface="+mj-cs"/>
              </a:rPr>
            </a:br>
            <a:r>
              <a:rPr lang="en-US" sz="3800" kern="1200" dirty="0">
                <a:solidFill>
                  <a:schemeClr val="bg1"/>
                </a:solidFill>
                <a:latin typeface="+mj-lt"/>
                <a:ea typeface="+mj-ea"/>
                <a:cs typeface="+mj-cs"/>
              </a:rPr>
              <a:t>Grid, Alignment and Spacing in produc</a:t>
            </a:r>
            <a:r>
              <a:rPr lang="en-US" sz="3800" dirty="0">
                <a:solidFill>
                  <a:schemeClr val="bg1"/>
                </a:solidFill>
              </a:rPr>
              <a:t>t and background guide</a:t>
            </a:r>
            <a:endParaRPr lang="en-US" sz="3800" kern="1200" dirty="0">
              <a:solidFill>
                <a:schemeClr val="bg1"/>
              </a:solidFill>
              <a:latin typeface="+mj-lt"/>
              <a:ea typeface="+mj-ea"/>
              <a:cs typeface="+mj-cs"/>
            </a:endParaRPr>
          </a:p>
        </p:txBody>
      </p:sp>
      <p:pic>
        <p:nvPicPr>
          <p:cNvPr id="3" name="Picture 2" descr="A picture containing fence, grass, outdoor, wooden&#10;&#10;Description generated with very high confidence">
            <a:extLst>
              <a:ext uri="{FF2B5EF4-FFF2-40B4-BE49-F238E27FC236}">
                <a16:creationId xmlns:a16="http://schemas.microsoft.com/office/drawing/2014/main" id="{43500FF4-6DD9-400A-B94C-A1A6DD3C5445}"/>
              </a:ext>
            </a:extLst>
          </p:cNvPr>
          <p:cNvPicPr>
            <a:picLocks noChangeAspect="1"/>
          </p:cNvPicPr>
          <p:nvPr/>
        </p:nvPicPr>
        <p:blipFill rotWithShape="1">
          <a:blip r:embed="rId3">
            <a:extLst>
              <a:ext uri="{28A0092B-C50C-407E-A947-70E740481C1C}">
                <a14:useLocalDpi xmlns:a14="http://schemas.microsoft.com/office/drawing/2010/main" val="0"/>
              </a:ext>
            </a:extLst>
          </a:blip>
          <a:srcRect t="1" b="-3697"/>
          <a:stretch/>
        </p:blipFill>
        <p:spPr>
          <a:xfrm>
            <a:off x="0" y="0"/>
            <a:ext cx="7467712" cy="7095210"/>
          </a:xfrm>
          <a:prstGeom prst="rect">
            <a:avLst/>
          </a:prstGeom>
        </p:spPr>
      </p:pic>
    </p:spTree>
    <p:extLst>
      <p:ext uri="{BB962C8B-B14F-4D97-AF65-F5344CB8AC3E}">
        <p14:creationId xmlns:p14="http://schemas.microsoft.com/office/powerpoint/2010/main" val="731800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48193" y="1909615"/>
              <a:ext cx="2795958" cy="584775"/>
            </a:xfrm>
            <a:prstGeom prst="rect">
              <a:avLst/>
            </a:prstGeom>
            <a:noFill/>
          </p:spPr>
          <p:txBody>
            <a:bodyPr wrap="none" rtlCol="0">
              <a:spAutoFit/>
            </a:bodyPr>
            <a:lstStyle/>
            <a:p>
              <a:r>
                <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Use the right </a:t>
              </a:r>
              <a:endPar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2324083"/>
              <a:ext cx="3328155" cy="677108"/>
            </a:xfrm>
            <a:prstGeom prst="rect">
              <a:avLst/>
            </a:prstGeom>
            <a:noFill/>
          </p:spPr>
          <p:txBody>
            <a:bodyPr wrap="none" rtlCol="0">
              <a:spAutoFit/>
            </a:bodyPr>
            <a:lstStyle/>
            <a:p>
              <a:r>
                <a:rPr lang="en-US" sz="38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Visualizations</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6</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graphicFrame>
        <p:nvGraphicFramePr>
          <p:cNvPr id="143" name="Table 142"/>
          <p:cNvGraphicFramePr>
            <a:graphicFrameLocks noGrp="1"/>
          </p:cNvGraphicFramePr>
          <p:nvPr>
            <p:extLst>
              <p:ext uri="{D42A27DB-BD31-4B8C-83A1-F6EECF244321}">
                <p14:modId xmlns:p14="http://schemas.microsoft.com/office/powerpoint/2010/main" val="2031854597"/>
              </p:ext>
            </p:extLst>
          </p:nvPr>
        </p:nvGraphicFramePr>
        <p:xfrm>
          <a:off x="1214359"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46" name="Group 145"/>
          <p:cNvGrpSpPr/>
          <p:nvPr/>
        </p:nvGrpSpPr>
        <p:grpSpPr>
          <a:xfrm>
            <a:off x="1024342" y="3047844"/>
            <a:ext cx="6514752" cy="1043736"/>
            <a:chOff x="4754140" y="3047844"/>
            <a:chExt cx="6514752" cy="1043736"/>
          </a:xfrm>
        </p:grpSpPr>
        <p:graphicFrame>
          <p:nvGraphicFramePr>
            <p:cNvPr id="147" name="Chart 146"/>
            <p:cNvGraphicFramePr/>
            <p:nvPr>
              <p:extLst>
                <p:ext uri="{D42A27DB-BD31-4B8C-83A1-F6EECF244321}">
                  <p14:modId xmlns:p14="http://schemas.microsoft.com/office/powerpoint/2010/main" val="528063423"/>
                </p:ext>
              </p:extLst>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3"/>
            </a:graphicData>
          </a:graphic>
        </p:graphicFrame>
        <p:sp>
          <p:nvSpPr>
            <p:cNvPr id="148" name="TextBox 147"/>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grpSp>
        <p:nvGrpSpPr>
          <p:cNvPr id="162" name="Group 161"/>
          <p:cNvGrpSpPr/>
          <p:nvPr/>
        </p:nvGrpSpPr>
        <p:grpSpPr>
          <a:xfrm>
            <a:off x="1232273" y="1101699"/>
            <a:ext cx="747239" cy="681199"/>
            <a:chOff x="4715701" y="1116633"/>
            <a:chExt cx="747239" cy="681199"/>
          </a:xfrm>
        </p:grpSpPr>
        <p:grpSp>
          <p:nvGrpSpPr>
            <p:cNvPr id="163" name="Group 162"/>
            <p:cNvGrpSpPr/>
            <p:nvPr/>
          </p:nvGrpSpPr>
          <p:grpSpPr>
            <a:xfrm>
              <a:off x="4715701" y="1193524"/>
              <a:ext cx="67245" cy="527439"/>
              <a:chOff x="4541525" y="1167397"/>
              <a:chExt cx="67245" cy="527439"/>
            </a:xfrm>
          </p:grpSpPr>
          <p:sp>
            <p:nvSpPr>
              <p:cNvPr id="169" name="Rectangle 168"/>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0" name="Rectangle 169"/>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1" name="Rectangle 170"/>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2" name="Rectangle 171"/>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64" name="Group 163"/>
            <p:cNvGrpSpPr/>
            <p:nvPr/>
          </p:nvGrpSpPr>
          <p:grpSpPr>
            <a:xfrm>
              <a:off x="4782946" y="1116633"/>
              <a:ext cx="679994" cy="681199"/>
              <a:chOff x="4782946" y="1116633"/>
              <a:chExt cx="679994" cy="681199"/>
            </a:xfrm>
          </p:grpSpPr>
          <p:sp>
            <p:nvSpPr>
              <p:cNvPr id="165" name="Rectangle 164"/>
              <p:cNvSpPr/>
              <p:nvPr/>
            </p:nvSpPr>
            <p:spPr>
              <a:xfrm>
                <a:off x="4782946" y="1116633"/>
                <a:ext cx="679994" cy="215444"/>
              </a:xfrm>
              <a:prstGeom prst="rect">
                <a:avLst/>
              </a:prstGeom>
            </p:spPr>
            <p:txBody>
              <a:bodyPr wrap="none">
                <a:spAutoFit/>
              </a:bodyPr>
              <a:lstStyle/>
              <a:p>
                <a:r>
                  <a:rPr lang="la-Latn" sz="800" dirty="0">
                    <a:solidFill>
                      <a:schemeClr val="bg1"/>
                    </a:solidFill>
                    <a:effectLst/>
                  </a:rPr>
                  <a:t>consectetur</a:t>
                </a:r>
                <a:endParaRPr lang="en-US" dirty="0">
                  <a:solidFill>
                    <a:schemeClr val="bg1"/>
                  </a:solidFill>
                </a:endParaRPr>
              </a:p>
            </p:txBody>
          </p:sp>
          <p:sp>
            <p:nvSpPr>
              <p:cNvPr id="166" name="Rectangle 165"/>
              <p:cNvSpPr/>
              <p:nvPr/>
            </p:nvSpPr>
            <p:spPr>
              <a:xfrm>
                <a:off x="4782946" y="1271885"/>
                <a:ext cx="679994" cy="215444"/>
              </a:xfrm>
              <a:prstGeom prst="rect">
                <a:avLst/>
              </a:prstGeom>
            </p:spPr>
            <p:txBody>
              <a:bodyPr wrap="none">
                <a:spAutoFit/>
              </a:bodyPr>
              <a:lstStyle/>
              <a:p>
                <a:r>
                  <a:rPr lang="la-Latn" sz="800" dirty="0">
                    <a:solidFill>
                      <a:schemeClr val="bg1">
                        <a:alpha val="28000"/>
                      </a:schemeClr>
                    </a:solidFill>
                    <a:effectLst/>
                  </a:rPr>
                  <a:t>consectetur</a:t>
                </a:r>
                <a:endParaRPr lang="en-US" dirty="0">
                  <a:solidFill>
                    <a:schemeClr val="bg1">
                      <a:alpha val="28000"/>
                    </a:schemeClr>
                  </a:solidFill>
                </a:endParaRPr>
              </a:p>
            </p:txBody>
          </p:sp>
          <p:sp>
            <p:nvSpPr>
              <p:cNvPr id="167" name="Rectangle 166"/>
              <p:cNvSpPr/>
              <p:nvPr/>
            </p:nvSpPr>
            <p:spPr>
              <a:xfrm>
                <a:off x="4782946" y="1427137"/>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sp>
            <p:nvSpPr>
              <p:cNvPr id="168" name="Rectangle 167"/>
              <p:cNvSpPr/>
              <p:nvPr/>
            </p:nvSpPr>
            <p:spPr>
              <a:xfrm>
                <a:off x="4782946" y="1582388"/>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grpSp>
      </p:grpSp>
      <p:grpSp>
        <p:nvGrpSpPr>
          <p:cNvPr id="173" name="Group 172"/>
          <p:cNvGrpSpPr/>
          <p:nvPr/>
        </p:nvGrpSpPr>
        <p:grpSpPr>
          <a:xfrm>
            <a:off x="3295741" y="1033489"/>
            <a:ext cx="1919766" cy="2406305"/>
            <a:chOff x="7025539" y="1033489"/>
            <a:chExt cx="1919766" cy="2406305"/>
          </a:xfrm>
        </p:grpSpPr>
        <p:graphicFrame>
          <p:nvGraphicFramePr>
            <p:cNvPr id="174" name="Chart 173"/>
            <p:cNvGraphicFramePr/>
            <p:nvPr>
              <p:extLst>
                <p:ext uri="{D42A27DB-BD31-4B8C-83A1-F6EECF244321}">
                  <p14:modId xmlns:p14="http://schemas.microsoft.com/office/powerpoint/2010/main" val="1243105843"/>
                </p:ext>
              </p:extLst>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4"/>
            </a:graphicData>
          </a:graphic>
        </p:graphicFrame>
        <p:sp>
          <p:nvSpPr>
            <p:cNvPr id="175" name="TextBox 174"/>
            <p:cNvSpPr txBox="1"/>
            <p:nvPr/>
          </p:nvSpPr>
          <p:spPr>
            <a:xfrm>
              <a:off x="7197087" y="2302287"/>
              <a:ext cx="1565296"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76" name="TextBox 175"/>
            <p:cNvSpPr txBox="1"/>
            <p:nvPr/>
          </p:nvSpPr>
          <p:spPr>
            <a:xfrm>
              <a:off x="7366148"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7" name="TextBox 176"/>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78" name="Group 177"/>
          <p:cNvGrpSpPr/>
          <p:nvPr/>
        </p:nvGrpSpPr>
        <p:grpSpPr>
          <a:xfrm>
            <a:off x="5980070" y="1237636"/>
            <a:ext cx="1419544" cy="1906114"/>
            <a:chOff x="9709868" y="1237636"/>
            <a:chExt cx="1419544" cy="1906114"/>
          </a:xfrm>
        </p:grpSpPr>
        <p:graphicFrame>
          <p:nvGraphicFramePr>
            <p:cNvPr id="179" name="Chart 178"/>
            <p:cNvGraphicFramePr/>
            <p:nvPr>
              <p:extLst>
                <p:ext uri="{D42A27DB-BD31-4B8C-83A1-F6EECF244321}">
                  <p14:modId xmlns:p14="http://schemas.microsoft.com/office/powerpoint/2010/main" val="844134168"/>
                </p:ext>
              </p:extLst>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5"/>
            </a:graphicData>
          </a:graphic>
        </p:graphicFrame>
        <p:sp>
          <p:nvSpPr>
            <p:cNvPr id="180" name="TextBox 179"/>
            <p:cNvSpPr txBox="1"/>
            <p:nvPr/>
          </p:nvSpPr>
          <p:spPr>
            <a:xfrm>
              <a:off x="9814251" y="2248590"/>
              <a:ext cx="1239923"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81" name="TextBox 18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2" name="TextBox 181"/>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83" name="Group 182"/>
          <p:cNvGrpSpPr/>
          <p:nvPr/>
        </p:nvGrpSpPr>
        <p:grpSpPr>
          <a:xfrm>
            <a:off x="1117993" y="2012650"/>
            <a:ext cx="1378047" cy="769441"/>
            <a:chOff x="4847791" y="2012650"/>
            <a:chExt cx="1378047" cy="769441"/>
          </a:xfrm>
        </p:grpSpPr>
        <p:grpSp>
          <p:nvGrpSpPr>
            <p:cNvPr id="184" name="Group 183"/>
            <p:cNvGrpSpPr/>
            <p:nvPr/>
          </p:nvGrpSpPr>
          <p:grpSpPr>
            <a:xfrm>
              <a:off x="4847791" y="2012650"/>
              <a:ext cx="1378047" cy="769441"/>
              <a:chOff x="4847791" y="2012650"/>
              <a:chExt cx="1378047" cy="769441"/>
            </a:xfrm>
          </p:grpSpPr>
          <p:sp>
            <p:nvSpPr>
              <p:cNvPr id="187" name="TextBox 186"/>
              <p:cNvSpPr txBox="1"/>
              <p:nvPr/>
            </p:nvSpPr>
            <p:spPr>
              <a:xfrm>
                <a:off x="4847791" y="2012650"/>
                <a:ext cx="832279"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8" name="Right Triangle 18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p:cNvSpPr txBox="1"/>
              <p:nvPr/>
            </p:nvSpPr>
            <p:spPr>
              <a:xfrm>
                <a:off x="5731792" y="2476016"/>
                <a:ext cx="494046" cy="246221"/>
              </a:xfrm>
              <a:prstGeom prst="rect">
                <a:avLst/>
              </a:prstGeom>
              <a:noFill/>
            </p:spPr>
            <p:txBody>
              <a:bodyPr wrap="none" rtlCol="0">
                <a:spAutoFit/>
              </a:bodyPr>
              <a:lstStyle/>
              <a:p>
                <a:r>
                  <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90" name="Group 189"/>
              <p:cNvGrpSpPr/>
              <p:nvPr/>
            </p:nvGrpSpPr>
            <p:grpSpPr>
              <a:xfrm>
                <a:off x="5634268" y="2243690"/>
                <a:ext cx="497234" cy="247319"/>
                <a:chOff x="5698048" y="2283857"/>
                <a:chExt cx="497234" cy="247319"/>
              </a:xfrm>
            </p:grpSpPr>
            <p:sp>
              <p:nvSpPr>
                <p:cNvPr id="191" name="Rounded Rectangle 19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Rectangle 184"/>
            <p:cNvSpPr/>
            <p:nvPr/>
          </p:nvSpPr>
          <p:spPr>
            <a:xfrm>
              <a:off x="4987000"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grpSp>
      <p:sp>
        <p:nvSpPr>
          <p:cNvPr id="198" name="Isosceles Triangle 197"/>
          <p:cNvSpPr/>
          <p:nvPr/>
        </p:nvSpPr>
        <p:spPr>
          <a:xfrm rot="802322">
            <a:off x="4308771" y="1261197"/>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6624248" y="1428192"/>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p:cNvSpPr/>
          <p:nvPr/>
        </p:nvSpPr>
        <p:spPr>
          <a:xfrm>
            <a:off x="2933581" y="1033431"/>
            <a:ext cx="2633350" cy="1732043"/>
          </a:xfrm>
          <a:prstGeom prst="rect">
            <a:avLst/>
          </a:prstGeom>
          <a:noFill/>
          <a:ln w="3492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p:cNvSpPr/>
          <p:nvPr/>
        </p:nvSpPr>
        <p:spPr>
          <a:xfrm>
            <a:off x="3963388" y="763568"/>
            <a:ext cx="636660" cy="636660"/>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Leelawadee UI" panose="020B0502040204020203" pitchFamily="34" charset="-34"/>
                <a:cs typeface="Leelawadee UI" panose="020B0502040204020203" pitchFamily="34" charset="-34"/>
              </a:rPr>
              <a:t>2</a:t>
            </a:r>
          </a:p>
        </p:txBody>
      </p:sp>
      <p:sp>
        <p:nvSpPr>
          <p:cNvPr id="207" name="Rectangle 206"/>
          <p:cNvSpPr/>
          <p:nvPr/>
        </p:nvSpPr>
        <p:spPr>
          <a:xfrm>
            <a:off x="5686242" y="1033431"/>
            <a:ext cx="1974735" cy="1732044"/>
          </a:xfrm>
          <a:prstGeom prst="rect">
            <a:avLst/>
          </a:prstGeom>
          <a:noFill/>
          <a:ln w="3492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6351422" y="763275"/>
            <a:ext cx="636660" cy="636660"/>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Leelawadee UI" panose="020B0502040204020203" pitchFamily="34" charset="-34"/>
                <a:cs typeface="Leelawadee UI" panose="020B0502040204020203" pitchFamily="34" charset="-34"/>
              </a:rPr>
              <a:t>3</a:t>
            </a:r>
          </a:p>
        </p:txBody>
      </p:sp>
      <p:sp>
        <p:nvSpPr>
          <p:cNvPr id="208" name="Rectangle 207"/>
          <p:cNvSpPr/>
          <p:nvPr/>
        </p:nvSpPr>
        <p:spPr>
          <a:xfrm>
            <a:off x="848497" y="1962088"/>
            <a:ext cx="1974735" cy="803386"/>
          </a:xfrm>
          <a:prstGeom prst="rect">
            <a:avLst/>
          </a:prstGeom>
          <a:noFill/>
          <a:ln w="3492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535148" y="2056554"/>
            <a:ext cx="636660" cy="636660"/>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Leelawadee UI" panose="020B0502040204020203" pitchFamily="34" charset="-34"/>
                <a:cs typeface="Leelawadee UI" panose="020B0502040204020203" pitchFamily="34" charset="-34"/>
              </a:rPr>
              <a:t>4</a:t>
            </a:r>
          </a:p>
        </p:txBody>
      </p:sp>
      <p:sp>
        <p:nvSpPr>
          <p:cNvPr id="209" name="Rectangle 208"/>
          <p:cNvSpPr/>
          <p:nvPr/>
        </p:nvSpPr>
        <p:spPr>
          <a:xfrm>
            <a:off x="848497" y="2883340"/>
            <a:ext cx="6812480" cy="1291171"/>
          </a:xfrm>
          <a:prstGeom prst="rect">
            <a:avLst/>
          </a:prstGeom>
          <a:noFill/>
          <a:ln w="3492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7185018" y="3208368"/>
            <a:ext cx="636660" cy="636660"/>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Leelawadee UI" panose="020B0502040204020203" pitchFamily="34" charset="-34"/>
                <a:cs typeface="Leelawadee UI" panose="020B0502040204020203" pitchFamily="34" charset="-34"/>
              </a:rPr>
              <a:t>5</a:t>
            </a:r>
          </a:p>
        </p:txBody>
      </p:sp>
      <p:sp>
        <p:nvSpPr>
          <p:cNvPr id="210" name="Rectangle 209"/>
          <p:cNvSpPr/>
          <p:nvPr/>
        </p:nvSpPr>
        <p:spPr>
          <a:xfrm>
            <a:off x="848497" y="4287922"/>
            <a:ext cx="6812480" cy="1383713"/>
          </a:xfrm>
          <a:prstGeom prst="rect">
            <a:avLst/>
          </a:prstGeom>
          <a:noFill/>
          <a:ln w="3492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4052516" y="5318940"/>
            <a:ext cx="636660" cy="636660"/>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Leelawadee UI" panose="020B0502040204020203" pitchFamily="34" charset="-34"/>
                <a:cs typeface="Leelawadee UI" panose="020B0502040204020203" pitchFamily="34" charset="-34"/>
              </a:rPr>
              <a:t>6</a:t>
            </a:r>
          </a:p>
        </p:txBody>
      </p:sp>
      <p:sp>
        <p:nvSpPr>
          <p:cNvPr id="3" name="Rectangle 2"/>
          <p:cNvSpPr/>
          <p:nvPr/>
        </p:nvSpPr>
        <p:spPr>
          <a:xfrm>
            <a:off x="848496" y="1033431"/>
            <a:ext cx="1974736" cy="810791"/>
          </a:xfrm>
          <a:prstGeom prst="rect">
            <a:avLst/>
          </a:prstGeom>
          <a:noFill/>
          <a:ln w="3492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1930910" y="767400"/>
            <a:ext cx="636660" cy="636660"/>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latin typeface="Leelawadee UI" panose="020B0502040204020203" pitchFamily="34" charset="-34"/>
                <a:cs typeface="Leelawadee UI" panose="020B0502040204020203" pitchFamily="34" charset="-34"/>
              </a:rPr>
              <a:t>1</a:t>
            </a:r>
          </a:p>
        </p:txBody>
      </p:sp>
      <p:sp>
        <p:nvSpPr>
          <p:cNvPr id="205" name="Rounded Rectangle 204"/>
          <p:cNvSpPr/>
          <p:nvPr/>
        </p:nvSpPr>
        <p:spPr>
          <a:xfrm>
            <a:off x="8161934" y="5280305"/>
            <a:ext cx="775190" cy="713930"/>
          </a:xfrm>
          <a:prstGeom prst="roundRect">
            <a:avLst/>
          </a:prstGeom>
          <a:solidFill>
            <a:schemeClr val="bg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&lt;7</a:t>
            </a:r>
          </a:p>
        </p:txBody>
      </p:sp>
    </p:spTree>
    <p:extLst>
      <p:ext uri="{BB962C8B-B14F-4D97-AF65-F5344CB8AC3E}">
        <p14:creationId xmlns:p14="http://schemas.microsoft.com/office/powerpoint/2010/main" val="1279696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04"/>
                                        </p:tgtEl>
                                        <p:attrNameLst>
                                          <p:attrName>style.visibility</p:attrName>
                                        </p:attrNameLst>
                                      </p:cBhvr>
                                      <p:to>
                                        <p:strVal val="visible"/>
                                      </p:to>
                                    </p:set>
                                    <p:animEffect transition="in" filter="fade">
                                      <p:cBhvr>
                                        <p:cTn id="7" dur="1000"/>
                                        <p:tgtEl>
                                          <p:spTgt spid="204"/>
                                        </p:tgtEl>
                                      </p:cBhvr>
                                    </p:animEffect>
                                    <p:anim calcmode="lin" valueType="num">
                                      <p:cBhvr>
                                        <p:cTn id="8" dur="1000" fill="hold"/>
                                        <p:tgtEl>
                                          <p:spTgt spid="204"/>
                                        </p:tgtEl>
                                        <p:attrNameLst>
                                          <p:attrName>ppt_x</p:attrName>
                                        </p:attrNameLst>
                                      </p:cBhvr>
                                      <p:tavLst>
                                        <p:tav tm="0">
                                          <p:val>
                                            <p:strVal val="#ppt_x"/>
                                          </p:val>
                                        </p:tav>
                                        <p:tav tm="100000">
                                          <p:val>
                                            <p:strVal val="#ppt_x"/>
                                          </p:val>
                                        </p:tav>
                                      </p:tavLst>
                                    </p:anim>
                                    <p:anim calcmode="lin" valueType="num">
                                      <p:cBhvr>
                                        <p:cTn id="9" dur="900" decel="100000" fill="hold"/>
                                        <p:tgtEl>
                                          <p:spTgt spid="20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04"/>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500"/>
                            </p:stCondLst>
                            <p:childTnLst>
                              <p:par>
                                <p:cTn id="16" presetID="10" presetClass="exit" presetSubtype="0" fill="hold" grpId="1" nodeType="after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900" decel="100000" fill="hold"/>
                                        <p:tgtEl>
                                          <p:spTgt spid="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06"/>
                                        </p:tgtEl>
                                        <p:attrNameLst>
                                          <p:attrName>style.visibility</p:attrName>
                                        </p:attrNameLst>
                                      </p:cBhvr>
                                      <p:to>
                                        <p:strVal val="visible"/>
                                      </p:to>
                                    </p:set>
                                    <p:animEffect transition="in" filter="fade">
                                      <p:cBhvr>
                                        <p:cTn id="30" dur="500"/>
                                        <p:tgtEl>
                                          <p:spTgt spid="206"/>
                                        </p:tgtEl>
                                      </p:cBhvr>
                                    </p:animEffect>
                                  </p:childTnLst>
                                </p:cTn>
                              </p:par>
                            </p:childTnLst>
                          </p:cTn>
                        </p:par>
                        <p:par>
                          <p:cTn id="31" fill="hold">
                            <p:stCondLst>
                              <p:cond delay="1500"/>
                            </p:stCondLst>
                            <p:childTnLst>
                              <p:par>
                                <p:cTn id="32" presetID="10" presetClass="exit" presetSubtype="0" fill="hold" grpId="1" nodeType="afterEffect">
                                  <p:stCondLst>
                                    <p:cond delay="0"/>
                                  </p:stCondLst>
                                  <p:childTnLst>
                                    <p:animEffect transition="out" filter="fade">
                                      <p:cBhvr>
                                        <p:cTn id="33" dur="500"/>
                                        <p:tgtEl>
                                          <p:spTgt spid="206"/>
                                        </p:tgtEl>
                                      </p:cBhvr>
                                    </p:animEffect>
                                    <p:set>
                                      <p:cBhvr>
                                        <p:cTn id="34" dur="1" fill="hold">
                                          <p:stCondLst>
                                            <p:cond delay="499"/>
                                          </p:stCondLst>
                                        </p:cTn>
                                        <p:tgtEl>
                                          <p:spTgt spid="20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7" presetClass="entr" presetSubtype="0" fill="hold" grpId="0" nodeType="clickEffect">
                                  <p:stCondLst>
                                    <p:cond delay="0"/>
                                  </p:stCondLst>
                                  <p:childTnLst>
                                    <p:set>
                                      <p:cBhvr>
                                        <p:cTn id="38" dur="1" fill="hold">
                                          <p:stCondLst>
                                            <p:cond delay="0"/>
                                          </p:stCondLst>
                                        </p:cTn>
                                        <p:tgtEl>
                                          <p:spTgt spid="200"/>
                                        </p:tgtEl>
                                        <p:attrNameLst>
                                          <p:attrName>style.visibility</p:attrName>
                                        </p:attrNameLst>
                                      </p:cBhvr>
                                      <p:to>
                                        <p:strVal val="visible"/>
                                      </p:to>
                                    </p:set>
                                    <p:animEffect transition="in" filter="fade">
                                      <p:cBhvr>
                                        <p:cTn id="39" dur="1000"/>
                                        <p:tgtEl>
                                          <p:spTgt spid="200"/>
                                        </p:tgtEl>
                                      </p:cBhvr>
                                    </p:animEffect>
                                    <p:anim calcmode="lin" valueType="num">
                                      <p:cBhvr>
                                        <p:cTn id="40" dur="1000" fill="hold"/>
                                        <p:tgtEl>
                                          <p:spTgt spid="200"/>
                                        </p:tgtEl>
                                        <p:attrNameLst>
                                          <p:attrName>ppt_x</p:attrName>
                                        </p:attrNameLst>
                                      </p:cBhvr>
                                      <p:tavLst>
                                        <p:tav tm="0">
                                          <p:val>
                                            <p:strVal val="#ppt_x"/>
                                          </p:val>
                                        </p:tav>
                                        <p:tav tm="100000">
                                          <p:val>
                                            <p:strVal val="#ppt_x"/>
                                          </p:val>
                                        </p:tav>
                                      </p:tavLst>
                                    </p:anim>
                                    <p:anim calcmode="lin" valueType="num">
                                      <p:cBhvr>
                                        <p:cTn id="41" dur="900" decel="100000" fill="hold"/>
                                        <p:tgtEl>
                                          <p:spTgt spid="200"/>
                                        </p:tgtEl>
                                        <p:attrNameLst>
                                          <p:attrName>ppt_y</p:attrName>
                                        </p:attrNameLst>
                                      </p:cBhvr>
                                      <p:tavLst>
                                        <p:tav tm="0">
                                          <p:val>
                                            <p:strVal val="#ppt_y+1"/>
                                          </p:val>
                                        </p:tav>
                                        <p:tav tm="100000">
                                          <p:val>
                                            <p:strVal val="#ppt_y-.03"/>
                                          </p:val>
                                        </p:tav>
                                      </p:tavLst>
                                    </p:anim>
                                    <p:anim calcmode="lin" valueType="num">
                                      <p:cBhvr>
                                        <p:cTn id="42" dur="100" accel="100000" fill="hold">
                                          <p:stCondLst>
                                            <p:cond delay="900"/>
                                          </p:stCondLst>
                                        </p:cTn>
                                        <p:tgtEl>
                                          <p:spTgt spid="200"/>
                                        </p:tgtEl>
                                        <p:attrNameLst>
                                          <p:attrName>ppt_y</p:attrName>
                                        </p:attrNameLst>
                                      </p:cBhvr>
                                      <p:tavLst>
                                        <p:tav tm="0">
                                          <p:val>
                                            <p:strVal val="#ppt_y-.03"/>
                                          </p:val>
                                        </p:tav>
                                        <p:tav tm="100000">
                                          <p:val>
                                            <p:strVal val="#ppt_y"/>
                                          </p:val>
                                        </p:tav>
                                      </p:tavLst>
                                    </p:anim>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207"/>
                                        </p:tgtEl>
                                        <p:attrNameLst>
                                          <p:attrName>style.visibility</p:attrName>
                                        </p:attrNameLst>
                                      </p:cBhvr>
                                      <p:to>
                                        <p:strVal val="visible"/>
                                      </p:to>
                                    </p:set>
                                    <p:animEffect transition="in" filter="fade">
                                      <p:cBhvr>
                                        <p:cTn id="46" dur="500"/>
                                        <p:tgtEl>
                                          <p:spTgt spid="207"/>
                                        </p:tgtEl>
                                      </p:cBhvr>
                                    </p:animEffect>
                                  </p:childTnLst>
                                </p:cTn>
                              </p:par>
                            </p:childTnLst>
                          </p:cTn>
                        </p:par>
                        <p:par>
                          <p:cTn id="47" fill="hold">
                            <p:stCondLst>
                              <p:cond delay="1500"/>
                            </p:stCondLst>
                            <p:childTnLst>
                              <p:par>
                                <p:cTn id="48" presetID="10" presetClass="exit" presetSubtype="0" fill="hold" grpId="1" nodeType="afterEffect">
                                  <p:stCondLst>
                                    <p:cond delay="0"/>
                                  </p:stCondLst>
                                  <p:childTnLst>
                                    <p:animEffect transition="out" filter="fade">
                                      <p:cBhvr>
                                        <p:cTn id="49" dur="500"/>
                                        <p:tgtEl>
                                          <p:spTgt spid="207"/>
                                        </p:tgtEl>
                                      </p:cBhvr>
                                    </p:animEffect>
                                    <p:set>
                                      <p:cBhvr>
                                        <p:cTn id="50" dur="1" fill="hold">
                                          <p:stCondLst>
                                            <p:cond delay="499"/>
                                          </p:stCondLst>
                                        </p:cTn>
                                        <p:tgtEl>
                                          <p:spTgt spid="207"/>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201"/>
                                        </p:tgtEl>
                                        <p:attrNameLst>
                                          <p:attrName>style.visibility</p:attrName>
                                        </p:attrNameLst>
                                      </p:cBhvr>
                                      <p:to>
                                        <p:strVal val="visible"/>
                                      </p:to>
                                    </p:set>
                                    <p:animEffect transition="in" filter="fade">
                                      <p:cBhvr>
                                        <p:cTn id="55" dur="1000"/>
                                        <p:tgtEl>
                                          <p:spTgt spid="201"/>
                                        </p:tgtEl>
                                      </p:cBhvr>
                                    </p:animEffect>
                                    <p:anim calcmode="lin" valueType="num">
                                      <p:cBhvr>
                                        <p:cTn id="56" dur="1000" fill="hold"/>
                                        <p:tgtEl>
                                          <p:spTgt spid="201"/>
                                        </p:tgtEl>
                                        <p:attrNameLst>
                                          <p:attrName>ppt_x</p:attrName>
                                        </p:attrNameLst>
                                      </p:cBhvr>
                                      <p:tavLst>
                                        <p:tav tm="0">
                                          <p:val>
                                            <p:strVal val="#ppt_x"/>
                                          </p:val>
                                        </p:tav>
                                        <p:tav tm="100000">
                                          <p:val>
                                            <p:strVal val="#ppt_x"/>
                                          </p:val>
                                        </p:tav>
                                      </p:tavLst>
                                    </p:anim>
                                    <p:anim calcmode="lin" valueType="num">
                                      <p:cBhvr>
                                        <p:cTn id="57" dur="900" decel="100000" fill="hold"/>
                                        <p:tgtEl>
                                          <p:spTgt spid="201"/>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201"/>
                                        </p:tgtEl>
                                        <p:attrNameLst>
                                          <p:attrName>ppt_y</p:attrName>
                                        </p:attrNameLst>
                                      </p:cBhvr>
                                      <p:tavLst>
                                        <p:tav tm="0">
                                          <p:val>
                                            <p:strVal val="#ppt_y-.03"/>
                                          </p:val>
                                        </p:tav>
                                        <p:tav tm="100000">
                                          <p:val>
                                            <p:strVal val="#ppt_y"/>
                                          </p:val>
                                        </p:tav>
                                      </p:tavLst>
                                    </p:anim>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208"/>
                                        </p:tgtEl>
                                        <p:attrNameLst>
                                          <p:attrName>style.visibility</p:attrName>
                                        </p:attrNameLst>
                                      </p:cBhvr>
                                      <p:to>
                                        <p:strVal val="visible"/>
                                      </p:to>
                                    </p:set>
                                    <p:animEffect transition="in" filter="fade">
                                      <p:cBhvr>
                                        <p:cTn id="62" dur="500"/>
                                        <p:tgtEl>
                                          <p:spTgt spid="208"/>
                                        </p:tgtEl>
                                      </p:cBhvr>
                                    </p:animEffect>
                                  </p:childTnLst>
                                </p:cTn>
                              </p:par>
                            </p:childTnLst>
                          </p:cTn>
                        </p:par>
                        <p:par>
                          <p:cTn id="63" fill="hold">
                            <p:stCondLst>
                              <p:cond delay="1500"/>
                            </p:stCondLst>
                            <p:childTnLst>
                              <p:par>
                                <p:cTn id="64" presetID="10" presetClass="exit" presetSubtype="0" fill="hold" grpId="1" nodeType="afterEffect">
                                  <p:stCondLst>
                                    <p:cond delay="0"/>
                                  </p:stCondLst>
                                  <p:childTnLst>
                                    <p:animEffect transition="out" filter="fade">
                                      <p:cBhvr>
                                        <p:cTn id="65" dur="500"/>
                                        <p:tgtEl>
                                          <p:spTgt spid="208"/>
                                        </p:tgtEl>
                                      </p:cBhvr>
                                    </p:animEffect>
                                    <p:set>
                                      <p:cBhvr>
                                        <p:cTn id="66" dur="1" fill="hold">
                                          <p:stCondLst>
                                            <p:cond delay="499"/>
                                          </p:stCondLst>
                                        </p:cTn>
                                        <p:tgtEl>
                                          <p:spTgt spid="20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37" presetClass="entr" presetSubtype="0" fill="hold" grpId="0" nodeType="clickEffect">
                                  <p:stCondLst>
                                    <p:cond delay="0"/>
                                  </p:stCondLst>
                                  <p:childTnLst>
                                    <p:set>
                                      <p:cBhvr>
                                        <p:cTn id="70" dur="1" fill="hold">
                                          <p:stCondLst>
                                            <p:cond delay="0"/>
                                          </p:stCondLst>
                                        </p:cTn>
                                        <p:tgtEl>
                                          <p:spTgt spid="202"/>
                                        </p:tgtEl>
                                        <p:attrNameLst>
                                          <p:attrName>style.visibility</p:attrName>
                                        </p:attrNameLst>
                                      </p:cBhvr>
                                      <p:to>
                                        <p:strVal val="visible"/>
                                      </p:to>
                                    </p:set>
                                    <p:animEffect transition="in" filter="fade">
                                      <p:cBhvr>
                                        <p:cTn id="71" dur="1000"/>
                                        <p:tgtEl>
                                          <p:spTgt spid="202"/>
                                        </p:tgtEl>
                                      </p:cBhvr>
                                    </p:animEffect>
                                    <p:anim calcmode="lin" valueType="num">
                                      <p:cBhvr>
                                        <p:cTn id="72" dur="1000" fill="hold"/>
                                        <p:tgtEl>
                                          <p:spTgt spid="202"/>
                                        </p:tgtEl>
                                        <p:attrNameLst>
                                          <p:attrName>ppt_x</p:attrName>
                                        </p:attrNameLst>
                                      </p:cBhvr>
                                      <p:tavLst>
                                        <p:tav tm="0">
                                          <p:val>
                                            <p:strVal val="#ppt_x"/>
                                          </p:val>
                                        </p:tav>
                                        <p:tav tm="100000">
                                          <p:val>
                                            <p:strVal val="#ppt_x"/>
                                          </p:val>
                                        </p:tav>
                                      </p:tavLst>
                                    </p:anim>
                                    <p:anim calcmode="lin" valueType="num">
                                      <p:cBhvr>
                                        <p:cTn id="73" dur="900" decel="100000" fill="hold"/>
                                        <p:tgtEl>
                                          <p:spTgt spid="202"/>
                                        </p:tgtEl>
                                        <p:attrNameLst>
                                          <p:attrName>ppt_y</p:attrName>
                                        </p:attrNameLst>
                                      </p:cBhvr>
                                      <p:tavLst>
                                        <p:tav tm="0">
                                          <p:val>
                                            <p:strVal val="#ppt_y+1"/>
                                          </p:val>
                                        </p:tav>
                                        <p:tav tm="100000">
                                          <p:val>
                                            <p:strVal val="#ppt_y-.03"/>
                                          </p:val>
                                        </p:tav>
                                      </p:tavLst>
                                    </p:anim>
                                    <p:anim calcmode="lin" valueType="num">
                                      <p:cBhvr>
                                        <p:cTn id="74" dur="100" accel="100000" fill="hold">
                                          <p:stCondLst>
                                            <p:cond delay="900"/>
                                          </p:stCondLst>
                                        </p:cTn>
                                        <p:tgtEl>
                                          <p:spTgt spid="202"/>
                                        </p:tgtEl>
                                        <p:attrNameLst>
                                          <p:attrName>ppt_y</p:attrName>
                                        </p:attrNameLst>
                                      </p:cBhvr>
                                      <p:tavLst>
                                        <p:tav tm="0">
                                          <p:val>
                                            <p:strVal val="#ppt_y-.03"/>
                                          </p:val>
                                        </p:tav>
                                        <p:tav tm="100000">
                                          <p:val>
                                            <p:strVal val="#ppt_y"/>
                                          </p:val>
                                        </p:tav>
                                      </p:tavLst>
                                    </p:anim>
                                  </p:childTnLst>
                                </p:cTn>
                              </p:par>
                            </p:childTnLst>
                          </p:cTn>
                        </p:par>
                        <p:par>
                          <p:cTn id="75" fill="hold">
                            <p:stCondLst>
                              <p:cond delay="1000"/>
                            </p:stCondLst>
                            <p:childTnLst>
                              <p:par>
                                <p:cTn id="76" presetID="10" presetClass="entr" presetSubtype="0" fill="hold" grpId="0" nodeType="afterEffect">
                                  <p:stCondLst>
                                    <p:cond delay="0"/>
                                  </p:stCondLst>
                                  <p:childTnLst>
                                    <p:set>
                                      <p:cBhvr>
                                        <p:cTn id="77" dur="1" fill="hold">
                                          <p:stCondLst>
                                            <p:cond delay="0"/>
                                          </p:stCondLst>
                                        </p:cTn>
                                        <p:tgtEl>
                                          <p:spTgt spid="209"/>
                                        </p:tgtEl>
                                        <p:attrNameLst>
                                          <p:attrName>style.visibility</p:attrName>
                                        </p:attrNameLst>
                                      </p:cBhvr>
                                      <p:to>
                                        <p:strVal val="visible"/>
                                      </p:to>
                                    </p:set>
                                    <p:animEffect transition="in" filter="fade">
                                      <p:cBhvr>
                                        <p:cTn id="78" dur="500"/>
                                        <p:tgtEl>
                                          <p:spTgt spid="209"/>
                                        </p:tgtEl>
                                      </p:cBhvr>
                                    </p:animEffect>
                                  </p:childTnLst>
                                </p:cTn>
                              </p:par>
                            </p:childTnLst>
                          </p:cTn>
                        </p:par>
                        <p:par>
                          <p:cTn id="79" fill="hold">
                            <p:stCondLst>
                              <p:cond delay="1500"/>
                            </p:stCondLst>
                            <p:childTnLst>
                              <p:par>
                                <p:cTn id="80" presetID="10" presetClass="exit" presetSubtype="0" fill="hold" grpId="1" nodeType="afterEffect">
                                  <p:stCondLst>
                                    <p:cond delay="0"/>
                                  </p:stCondLst>
                                  <p:childTnLst>
                                    <p:animEffect transition="out" filter="fade">
                                      <p:cBhvr>
                                        <p:cTn id="81" dur="500"/>
                                        <p:tgtEl>
                                          <p:spTgt spid="209"/>
                                        </p:tgtEl>
                                      </p:cBhvr>
                                    </p:animEffect>
                                    <p:set>
                                      <p:cBhvr>
                                        <p:cTn id="82" dur="1" fill="hold">
                                          <p:stCondLst>
                                            <p:cond delay="499"/>
                                          </p:stCondLst>
                                        </p:cTn>
                                        <p:tgtEl>
                                          <p:spTgt spid="209"/>
                                        </p:tgtEl>
                                        <p:attrNameLst>
                                          <p:attrName>style.visibility</p:attrName>
                                        </p:attrNameLst>
                                      </p:cBhvr>
                                      <p:to>
                                        <p:strVal val="hidden"/>
                                      </p:to>
                                    </p:set>
                                  </p:childTnLst>
                                </p:cTn>
                              </p:par>
                            </p:childTnLst>
                          </p:cTn>
                        </p:par>
                      </p:childTnLst>
                    </p:cTn>
                  </p:par>
                  <p:par>
                    <p:cTn id="83" fill="hold">
                      <p:stCondLst>
                        <p:cond delay="indefinite"/>
                      </p:stCondLst>
                      <p:childTnLst>
                        <p:par>
                          <p:cTn id="84" fill="hold">
                            <p:stCondLst>
                              <p:cond delay="0"/>
                            </p:stCondLst>
                            <p:childTnLst>
                              <p:par>
                                <p:cTn id="85" presetID="37" presetClass="entr" presetSubtype="0" fill="hold" grpId="0" nodeType="clickEffect">
                                  <p:stCondLst>
                                    <p:cond delay="0"/>
                                  </p:stCondLst>
                                  <p:childTnLst>
                                    <p:set>
                                      <p:cBhvr>
                                        <p:cTn id="86" dur="1" fill="hold">
                                          <p:stCondLst>
                                            <p:cond delay="0"/>
                                          </p:stCondLst>
                                        </p:cTn>
                                        <p:tgtEl>
                                          <p:spTgt spid="203"/>
                                        </p:tgtEl>
                                        <p:attrNameLst>
                                          <p:attrName>style.visibility</p:attrName>
                                        </p:attrNameLst>
                                      </p:cBhvr>
                                      <p:to>
                                        <p:strVal val="visible"/>
                                      </p:to>
                                    </p:set>
                                    <p:animEffect transition="in" filter="fade">
                                      <p:cBhvr>
                                        <p:cTn id="87" dur="1000"/>
                                        <p:tgtEl>
                                          <p:spTgt spid="203"/>
                                        </p:tgtEl>
                                      </p:cBhvr>
                                    </p:animEffect>
                                    <p:anim calcmode="lin" valueType="num">
                                      <p:cBhvr>
                                        <p:cTn id="88" dur="1000" fill="hold"/>
                                        <p:tgtEl>
                                          <p:spTgt spid="203"/>
                                        </p:tgtEl>
                                        <p:attrNameLst>
                                          <p:attrName>ppt_x</p:attrName>
                                        </p:attrNameLst>
                                      </p:cBhvr>
                                      <p:tavLst>
                                        <p:tav tm="0">
                                          <p:val>
                                            <p:strVal val="#ppt_x"/>
                                          </p:val>
                                        </p:tav>
                                        <p:tav tm="100000">
                                          <p:val>
                                            <p:strVal val="#ppt_x"/>
                                          </p:val>
                                        </p:tav>
                                      </p:tavLst>
                                    </p:anim>
                                    <p:anim calcmode="lin" valueType="num">
                                      <p:cBhvr>
                                        <p:cTn id="89" dur="900" decel="100000" fill="hold"/>
                                        <p:tgtEl>
                                          <p:spTgt spid="203"/>
                                        </p:tgtEl>
                                        <p:attrNameLst>
                                          <p:attrName>ppt_y</p:attrName>
                                        </p:attrNameLst>
                                      </p:cBhvr>
                                      <p:tavLst>
                                        <p:tav tm="0">
                                          <p:val>
                                            <p:strVal val="#ppt_y+1"/>
                                          </p:val>
                                        </p:tav>
                                        <p:tav tm="100000">
                                          <p:val>
                                            <p:strVal val="#ppt_y-.03"/>
                                          </p:val>
                                        </p:tav>
                                      </p:tavLst>
                                    </p:anim>
                                    <p:anim calcmode="lin" valueType="num">
                                      <p:cBhvr>
                                        <p:cTn id="90" dur="100" accel="100000" fill="hold">
                                          <p:stCondLst>
                                            <p:cond delay="900"/>
                                          </p:stCondLst>
                                        </p:cTn>
                                        <p:tgtEl>
                                          <p:spTgt spid="203"/>
                                        </p:tgtEl>
                                        <p:attrNameLst>
                                          <p:attrName>ppt_y</p:attrName>
                                        </p:attrNameLst>
                                      </p:cBhvr>
                                      <p:tavLst>
                                        <p:tav tm="0">
                                          <p:val>
                                            <p:strVal val="#ppt_y-.03"/>
                                          </p:val>
                                        </p:tav>
                                        <p:tav tm="100000">
                                          <p:val>
                                            <p:strVal val="#ppt_y"/>
                                          </p:val>
                                        </p:tav>
                                      </p:tavLst>
                                    </p:anim>
                                  </p:childTnLst>
                                </p:cTn>
                              </p:par>
                            </p:childTnLst>
                          </p:cTn>
                        </p:par>
                        <p:par>
                          <p:cTn id="91" fill="hold">
                            <p:stCondLst>
                              <p:cond delay="1000"/>
                            </p:stCondLst>
                            <p:childTnLst>
                              <p:par>
                                <p:cTn id="92" presetID="10" presetClass="entr" presetSubtype="0" fill="hold" grpId="0" nodeType="afterEffect">
                                  <p:stCondLst>
                                    <p:cond delay="0"/>
                                  </p:stCondLst>
                                  <p:childTnLst>
                                    <p:set>
                                      <p:cBhvr>
                                        <p:cTn id="93" dur="1" fill="hold">
                                          <p:stCondLst>
                                            <p:cond delay="0"/>
                                          </p:stCondLst>
                                        </p:cTn>
                                        <p:tgtEl>
                                          <p:spTgt spid="210"/>
                                        </p:tgtEl>
                                        <p:attrNameLst>
                                          <p:attrName>style.visibility</p:attrName>
                                        </p:attrNameLst>
                                      </p:cBhvr>
                                      <p:to>
                                        <p:strVal val="visible"/>
                                      </p:to>
                                    </p:set>
                                    <p:animEffect transition="in" filter="fade">
                                      <p:cBhvr>
                                        <p:cTn id="94" dur="500"/>
                                        <p:tgtEl>
                                          <p:spTgt spid="210"/>
                                        </p:tgtEl>
                                      </p:cBhvr>
                                    </p:animEffect>
                                  </p:childTnLst>
                                </p:cTn>
                              </p:par>
                            </p:childTnLst>
                          </p:cTn>
                        </p:par>
                        <p:par>
                          <p:cTn id="95" fill="hold">
                            <p:stCondLst>
                              <p:cond delay="1500"/>
                            </p:stCondLst>
                            <p:childTnLst>
                              <p:par>
                                <p:cTn id="96" presetID="10" presetClass="exit" presetSubtype="0" fill="hold" grpId="1" nodeType="afterEffect">
                                  <p:stCondLst>
                                    <p:cond delay="0"/>
                                  </p:stCondLst>
                                  <p:childTnLst>
                                    <p:animEffect transition="out" filter="fade">
                                      <p:cBhvr>
                                        <p:cTn id="97" dur="500"/>
                                        <p:tgtEl>
                                          <p:spTgt spid="210"/>
                                        </p:tgtEl>
                                      </p:cBhvr>
                                    </p:animEffect>
                                    <p:set>
                                      <p:cBhvr>
                                        <p:cTn id="98" dur="1" fill="hold">
                                          <p:stCondLst>
                                            <p:cond delay="499"/>
                                          </p:stCondLst>
                                        </p:cTn>
                                        <p:tgtEl>
                                          <p:spTgt spid="2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6" grpId="0" animBg="1"/>
      <p:bldP spid="206" grpId="1" animBg="1"/>
      <p:bldP spid="2" grpId="0" animBg="1"/>
      <p:bldP spid="207" grpId="0" animBg="1"/>
      <p:bldP spid="207" grpId="1" animBg="1"/>
      <p:bldP spid="200" grpId="0" animBg="1"/>
      <p:bldP spid="208" grpId="0" animBg="1"/>
      <p:bldP spid="208" grpId="1" animBg="1"/>
      <p:bldP spid="201" grpId="0" animBg="1"/>
      <p:bldP spid="209" grpId="0" animBg="1"/>
      <p:bldP spid="209" grpId="1" animBg="1"/>
      <p:bldP spid="202" grpId="0" animBg="1"/>
      <p:bldP spid="210" grpId="0" animBg="1"/>
      <p:bldP spid="210" grpId="1" animBg="1"/>
      <p:bldP spid="203" grpId="0" animBg="1"/>
      <p:bldP spid="3" grpId="0" animBg="1"/>
      <p:bldP spid="3" grpId="1" animBg="1"/>
      <p:bldP spid="2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07125" y="2589068"/>
            <a:ext cx="2755175" cy="3328475"/>
            <a:chOff x="407125" y="2252176"/>
            <a:chExt cx="2755175" cy="3328475"/>
          </a:xfrm>
        </p:grpSpPr>
        <p:grpSp>
          <p:nvGrpSpPr>
            <p:cNvPr id="17" name="Group 16"/>
            <p:cNvGrpSpPr/>
            <p:nvPr/>
          </p:nvGrpSpPr>
          <p:grpSpPr>
            <a:xfrm>
              <a:off x="407125" y="2252176"/>
              <a:ext cx="2755175" cy="3328475"/>
              <a:chOff x="407125" y="1434025"/>
              <a:chExt cx="2755175" cy="3328475"/>
            </a:xfrm>
          </p:grpSpPr>
          <p:sp>
            <p:nvSpPr>
              <p:cNvPr id="4" name="Rounded Rectangle 3"/>
              <p:cNvSpPr/>
              <p:nvPr/>
            </p:nvSpPr>
            <p:spPr>
              <a:xfrm>
                <a:off x="40712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43291" y="1434025"/>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5517" y="1591201"/>
                <a:ext cx="762041" cy="762041"/>
              </a:xfrm>
              <a:prstGeom prst="rect">
                <a:avLst/>
              </a:prstGeom>
            </p:spPr>
          </p:pic>
        </p:grpSp>
        <p:sp>
          <p:nvSpPr>
            <p:cNvPr id="22" name="TextBox 21"/>
            <p:cNvSpPr txBox="1"/>
            <p:nvPr/>
          </p:nvSpPr>
          <p:spPr>
            <a:xfrm>
              <a:off x="607945" y="3563359"/>
              <a:ext cx="2387918"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Analysis</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27" name="Group 26"/>
          <p:cNvGrpSpPr/>
          <p:nvPr/>
        </p:nvGrpSpPr>
        <p:grpSpPr>
          <a:xfrm>
            <a:off x="3283675" y="2490153"/>
            <a:ext cx="2755175" cy="3427390"/>
            <a:chOff x="3283675" y="2153261"/>
            <a:chExt cx="2755175" cy="3427390"/>
          </a:xfrm>
        </p:grpSpPr>
        <p:grpSp>
          <p:nvGrpSpPr>
            <p:cNvPr id="18" name="Group 17"/>
            <p:cNvGrpSpPr/>
            <p:nvPr/>
          </p:nvGrpSpPr>
          <p:grpSpPr>
            <a:xfrm>
              <a:off x="3283675" y="2153261"/>
              <a:ext cx="2755175" cy="3427390"/>
              <a:chOff x="3283675" y="1335110"/>
              <a:chExt cx="2755175" cy="3427390"/>
            </a:xfrm>
          </p:grpSpPr>
          <p:sp>
            <p:nvSpPr>
              <p:cNvPr id="5" name="Rounded Rectangle 4"/>
              <p:cNvSpPr/>
              <p:nvPr/>
            </p:nvSpPr>
            <p:spPr>
              <a:xfrm>
                <a:off x="328367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17242" y="1434025"/>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70382" y="1335110"/>
                <a:ext cx="981762" cy="981762"/>
              </a:xfrm>
              <a:prstGeom prst="rect">
                <a:avLst/>
              </a:prstGeom>
            </p:spPr>
          </p:pic>
        </p:grpSp>
        <p:sp>
          <p:nvSpPr>
            <p:cNvPr id="23" name="TextBox 22"/>
            <p:cNvSpPr txBox="1"/>
            <p:nvPr/>
          </p:nvSpPr>
          <p:spPr>
            <a:xfrm>
              <a:off x="3464704" y="3563359"/>
              <a:ext cx="2387918"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State</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28" name="Group 27"/>
          <p:cNvGrpSpPr/>
          <p:nvPr/>
        </p:nvGrpSpPr>
        <p:grpSpPr>
          <a:xfrm>
            <a:off x="6160225" y="2589068"/>
            <a:ext cx="2755175" cy="3328475"/>
            <a:chOff x="6160225" y="2252176"/>
            <a:chExt cx="2755175" cy="3328475"/>
          </a:xfrm>
        </p:grpSpPr>
        <p:grpSp>
          <p:nvGrpSpPr>
            <p:cNvPr id="19" name="Group 18"/>
            <p:cNvGrpSpPr/>
            <p:nvPr/>
          </p:nvGrpSpPr>
          <p:grpSpPr>
            <a:xfrm>
              <a:off x="6160225" y="2252176"/>
              <a:ext cx="2755175" cy="3328475"/>
              <a:chOff x="6160225" y="1434025"/>
              <a:chExt cx="2755175" cy="3328475"/>
            </a:xfrm>
          </p:grpSpPr>
          <p:sp>
            <p:nvSpPr>
              <p:cNvPr id="6" name="Rounded Rectangle 5"/>
              <p:cNvSpPr/>
              <p:nvPr/>
            </p:nvSpPr>
            <p:spPr>
              <a:xfrm>
                <a:off x="616022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91193" y="1434025"/>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9370" y="1646945"/>
                <a:ext cx="650551" cy="650551"/>
              </a:xfrm>
              <a:prstGeom prst="rect">
                <a:avLst/>
              </a:prstGeom>
            </p:spPr>
          </p:pic>
        </p:grpSp>
        <p:sp>
          <p:nvSpPr>
            <p:cNvPr id="24" name="TextBox 23"/>
            <p:cNvSpPr txBox="1"/>
            <p:nvPr/>
          </p:nvSpPr>
          <p:spPr>
            <a:xfrm>
              <a:off x="6160225" y="3563359"/>
              <a:ext cx="2755175"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Overview</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29" name="Group 28"/>
          <p:cNvGrpSpPr/>
          <p:nvPr/>
        </p:nvGrpSpPr>
        <p:grpSpPr>
          <a:xfrm>
            <a:off x="9036774" y="2585842"/>
            <a:ext cx="2755176" cy="3331701"/>
            <a:chOff x="9036774" y="2248950"/>
            <a:chExt cx="2755176" cy="3331701"/>
          </a:xfrm>
        </p:grpSpPr>
        <p:grpSp>
          <p:nvGrpSpPr>
            <p:cNvPr id="20" name="Group 19"/>
            <p:cNvGrpSpPr/>
            <p:nvPr/>
          </p:nvGrpSpPr>
          <p:grpSpPr>
            <a:xfrm>
              <a:off x="9036775" y="2248950"/>
              <a:ext cx="2755175" cy="3331701"/>
              <a:chOff x="9036775" y="1430799"/>
              <a:chExt cx="2755175" cy="3331701"/>
            </a:xfrm>
          </p:grpSpPr>
          <p:sp>
            <p:nvSpPr>
              <p:cNvPr id="7" name="Rounded Rectangle 6"/>
              <p:cNvSpPr/>
              <p:nvPr/>
            </p:nvSpPr>
            <p:spPr>
              <a:xfrm>
                <a:off x="903677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872941" y="1430799"/>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042423" y="1646945"/>
                <a:ext cx="717224" cy="717224"/>
              </a:xfrm>
              <a:prstGeom prst="rect">
                <a:avLst/>
              </a:prstGeom>
            </p:spPr>
          </p:pic>
        </p:grpSp>
        <p:sp>
          <p:nvSpPr>
            <p:cNvPr id="25" name="TextBox 24"/>
            <p:cNvSpPr txBox="1"/>
            <p:nvPr/>
          </p:nvSpPr>
          <p:spPr>
            <a:xfrm>
              <a:off x="9036774" y="3563358"/>
              <a:ext cx="2755175"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Pictorial</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30" name="TextBox 29"/>
          <p:cNvSpPr txBox="1"/>
          <p:nvPr/>
        </p:nvSpPr>
        <p:spPr>
          <a:xfrm>
            <a:off x="407126" y="4708276"/>
            <a:ext cx="2755174"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EASY</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1" name="TextBox 30"/>
          <p:cNvSpPr txBox="1"/>
          <p:nvPr/>
        </p:nvSpPr>
        <p:spPr>
          <a:xfrm>
            <a:off x="3283675" y="4708275"/>
            <a:ext cx="2755175"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MEDIUM</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2" name="TextBox 31"/>
          <p:cNvSpPr txBox="1"/>
          <p:nvPr/>
        </p:nvSpPr>
        <p:spPr>
          <a:xfrm>
            <a:off x="6167057" y="4708274"/>
            <a:ext cx="2748343"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HARD</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3" name="TextBox 32"/>
          <p:cNvSpPr txBox="1"/>
          <p:nvPr/>
        </p:nvSpPr>
        <p:spPr>
          <a:xfrm>
            <a:off x="9026863" y="4708273"/>
            <a:ext cx="2748343"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EXTREME</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0" name="Group 39"/>
          <p:cNvGrpSpPr/>
          <p:nvPr/>
        </p:nvGrpSpPr>
        <p:grpSpPr>
          <a:xfrm>
            <a:off x="3536638" y="-115312"/>
            <a:ext cx="5043001" cy="2785378"/>
            <a:chOff x="3536638" y="-187504"/>
            <a:chExt cx="5043001" cy="2785378"/>
          </a:xfrm>
        </p:grpSpPr>
        <p:grpSp>
          <p:nvGrpSpPr>
            <p:cNvPr id="37" name="Group 36"/>
            <p:cNvGrpSpPr/>
            <p:nvPr/>
          </p:nvGrpSpPr>
          <p:grpSpPr>
            <a:xfrm>
              <a:off x="3536638" y="-187504"/>
              <a:ext cx="5043001" cy="2785378"/>
              <a:chOff x="2159987" y="-45287"/>
              <a:chExt cx="5043001" cy="2785378"/>
            </a:xfrm>
          </p:grpSpPr>
          <p:sp>
            <p:nvSpPr>
              <p:cNvPr id="35" name="TextBox 34"/>
              <p:cNvSpPr txBox="1"/>
              <p:nvPr/>
            </p:nvSpPr>
            <p:spPr>
              <a:xfrm>
                <a:off x="2159987" y="-45287"/>
                <a:ext cx="1475084" cy="2785378"/>
              </a:xfrm>
              <a:prstGeom prst="rect">
                <a:avLst/>
              </a:prstGeom>
              <a:noFill/>
            </p:spPr>
            <p:txBody>
              <a:bodyPr wrap="none" rtlCol="0">
                <a:spAutoFit/>
              </a:bodyPr>
              <a:lstStyle/>
              <a:p>
                <a:r>
                  <a:rPr lang="en-US" sz="17500" b="1" dirty="0">
                    <a:latin typeface="Leelawadee UI" panose="020B0502040204020203" pitchFamily="34" charset="-34"/>
                    <a:ea typeface="Ebrima" panose="02000000000000000000" pitchFamily="2" charset="0"/>
                    <a:cs typeface="Leelawadee UI" panose="020B0502040204020203" pitchFamily="34" charset="-34"/>
                  </a:rPr>
                  <a:t>4</a:t>
                </a:r>
              </a:p>
            </p:txBody>
          </p:sp>
          <p:sp>
            <p:nvSpPr>
              <p:cNvPr id="36" name="TextBox 35"/>
              <p:cNvSpPr txBox="1"/>
              <p:nvPr/>
            </p:nvSpPr>
            <p:spPr>
              <a:xfrm>
                <a:off x="3376299" y="255559"/>
                <a:ext cx="3826689" cy="1446550"/>
              </a:xfrm>
              <a:prstGeom prst="rect">
                <a:avLst/>
              </a:prstGeom>
              <a:noFill/>
            </p:spPr>
            <p:txBody>
              <a:bodyPr wrap="none" rtlCol="0">
                <a:spAutoFit/>
              </a:bodyPr>
              <a:lstStyle/>
              <a:p>
                <a:r>
                  <a:rPr lang="en-US" sz="88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Design</a:t>
                </a:r>
              </a:p>
            </p:txBody>
          </p:sp>
          <p:sp>
            <p:nvSpPr>
              <p:cNvPr id="34" name="TextBox 33"/>
              <p:cNvSpPr txBox="1"/>
              <p:nvPr/>
            </p:nvSpPr>
            <p:spPr>
              <a:xfrm>
                <a:off x="3428813" y="1946734"/>
                <a:ext cx="2861553" cy="430887"/>
              </a:xfrm>
              <a:prstGeom prst="rect">
                <a:avLst/>
              </a:prstGeom>
              <a:noFill/>
            </p:spPr>
            <p:txBody>
              <a:bodyPr wrap="none" rtlCol="0">
                <a:spAutoFit/>
              </a:bodyPr>
              <a:lstStyle/>
              <a:p>
                <a:r>
                  <a:rPr lang="en-US" sz="22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to show your results</a:t>
                </a:r>
              </a:p>
            </p:txBody>
          </p:sp>
        </p:grpSp>
        <p:sp>
          <p:nvSpPr>
            <p:cNvPr id="39" name="TextBox 38"/>
            <p:cNvSpPr txBox="1"/>
            <p:nvPr/>
          </p:nvSpPr>
          <p:spPr>
            <a:xfrm>
              <a:off x="4852784" y="1060141"/>
              <a:ext cx="1935786" cy="938719"/>
            </a:xfrm>
            <a:prstGeom prst="rect">
              <a:avLst/>
            </a:prstGeom>
            <a:noFill/>
          </p:spPr>
          <p:txBody>
            <a:bodyPr wrap="none" rtlCol="0">
              <a:spAutoFit/>
            </a:bodyPr>
            <a:lstStyle/>
            <a:p>
              <a:r>
                <a:rPr lang="en-US" sz="5500" b="1" dirty="0">
                  <a:latin typeface="Leelawadee UI" panose="020B0502040204020203" pitchFamily="34" charset="-34"/>
                  <a:ea typeface="Ebrima" panose="02000000000000000000" pitchFamily="2" charset="0"/>
                  <a:cs typeface="Leelawadee UI" panose="020B0502040204020203" pitchFamily="34" charset="-34"/>
                </a:rPr>
                <a:t>Ways</a:t>
              </a:r>
            </a:p>
          </p:txBody>
        </p:sp>
      </p:grpSp>
    </p:spTree>
    <p:extLst>
      <p:ext uri="{BB962C8B-B14F-4D97-AF65-F5344CB8AC3E}">
        <p14:creationId xmlns:p14="http://schemas.microsoft.com/office/powerpoint/2010/main" val="30710170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3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900" decel="100000" fill="hold"/>
                                        <p:tgtEl>
                                          <p:spTgt spid="2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6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900" decel="100000" fill="hold"/>
                                        <p:tgtEl>
                                          <p:spTgt spid="2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8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900" decel="100000" fill="hold"/>
                                        <p:tgtEl>
                                          <p:spTgt spid="2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p:cNvGrpSpPr/>
          <p:nvPr/>
        </p:nvGrpSpPr>
        <p:grpSpPr>
          <a:xfrm>
            <a:off x="407125" y="2589068"/>
            <a:ext cx="2755175" cy="3328475"/>
            <a:chOff x="407125" y="2252176"/>
            <a:chExt cx="2755175" cy="3328475"/>
          </a:xfrm>
        </p:grpSpPr>
        <p:grpSp>
          <p:nvGrpSpPr>
            <p:cNvPr id="17" name="Group 16"/>
            <p:cNvGrpSpPr/>
            <p:nvPr/>
          </p:nvGrpSpPr>
          <p:grpSpPr>
            <a:xfrm>
              <a:off x="407125" y="2252176"/>
              <a:ext cx="2755175" cy="3328475"/>
              <a:chOff x="407125" y="1434025"/>
              <a:chExt cx="2755175" cy="3328475"/>
            </a:xfrm>
          </p:grpSpPr>
          <p:sp>
            <p:nvSpPr>
              <p:cNvPr id="4" name="Rounded Rectangle 3"/>
              <p:cNvSpPr/>
              <p:nvPr/>
            </p:nvSpPr>
            <p:spPr>
              <a:xfrm>
                <a:off x="40712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43291" y="1434025"/>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5517" y="1591201"/>
                <a:ext cx="762041" cy="762041"/>
              </a:xfrm>
              <a:prstGeom prst="rect">
                <a:avLst/>
              </a:prstGeom>
            </p:spPr>
          </p:pic>
        </p:grpSp>
        <p:sp>
          <p:nvSpPr>
            <p:cNvPr id="22" name="TextBox 21"/>
            <p:cNvSpPr txBox="1"/>
            <p:nvPr/>
          </p:nvSpPr>
          <p:spPr>
            <a:xfrm>
              <a:off x="607945" y="3563359"/>
              <a:ext cx="2387918"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Reports</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27" name="Group 26"/>
          <p:cNvGrpSpPr/>
          <p:nvPr/>
        </p:nvGrpSpPr>
        <p:grpSpPr>
          <a:xfrm>
            <a:off x="3283675" y="2490153"/>
            <a:ext cx="2755175" cy="3427390"/>
            <a:chOff x="3283675" y="2153261"/>
            <a:chExt cx="2755175" cy="3427390"/>
          </a:xfrm>
        </p:grpSpPr>
        <p:grpSp>
          <p:nvGrpSpPr>
            <p:cNvPr id="18" name="Group 17"/>
            <p:cNvGrpSpPr/>
            <p:nvPr/>
          </p:nvGrpSpPr>
          <p:grpSpPr>
            <a:xfrm>
              <a:off x="3283675" y="2153261"/>
              <a:ext cx="2755175" cy="3427390"/>
              <a:chOff x="3283675" y="1335110"/>
              <a:chExt cx="2755175" cy="3427390"/>
            </a:xfrm>
          </p:grpSpPr>
          <p:sp>
            <p:nvSpPr>
              <p:cNvPr id="5" name="Rounded Rectangle 4"/>
              <p:cNvSpPr/>
              <p:nvPr/>
            </p:nvSpPr>
            <p:spPr>
              <a:xfrm>
                <a:off x="328367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117242" y="1434025"/>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70382" y="1335110"/>
                <a:ext cx="981762" cy="981762"/>
              </a:xfrm>
              <a:prstGeom prst="rect">
                <a:avLst/>
              </a:prstGeom>
            </p:spPr>
          </p:pic>
        </p:grpSp>
        <p:sp>
          <p:nvSpPr>
            <p:cNvPr id="23" name="TextBox 22"/>
            <p:cNvSpPr txBox="1"/>
            <p:nvPr/>
          </p:nvSpPr>
          <p:spPr>
            <a:xfrm>
              <a:off x="3464704" y="3563359"/>
              <a:ext cx="2387918"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Scorecards</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28" name="Group 27"/>
          <p:cNvGrpSpPr/>
          <p:nvPr/>
        </p:nvGrpSpPr>
        <p:grpSpPr>
          <a:xfrm>
            <a:off x="6160225" y="2589068"/>
            <a:ext cx="2755175" cy="3328475"/>
            <a:chOff x="6160225" y="2252176"/>
            <a:chExt cx="2755175" cy="3328475"/>
          </a:xfrm>
        </p:grpSpPr>
        <p:grpSp>
          <p:nvGrpSpPr>
            <p:cNvPr id="19" name="Group 18"/>
            <p:cNvGrpSpPr/>
            <p:nvPr/>
          </p:nvGrpSpPr>
          <p:grpSpPr>
            <a:xfrm>
              <a:off x="6160225" y="2252176"/>
              <a:ext cx="2755175" cy="3328475"/>
              <a:chOff x="6160225" y="1434025"/>
              <a:chExt cx="2755175" cy="3328475"/>
            </a:xfrm>
          </p:grpSpPr>
          <p:sp>
            <p:nvSpPr>
              <p:cNvPr id="6" name="Rounded Rectangle 5"/>
              <p:cNvSpPr/>
              <p:nvPr/>
            </p:nvSpPr>
            <p:spPr>
              <a:xfrm>
                <a:off x="616022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991193" y="1434025"/>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9370" y="1646945"/>
                <a:ext cx="650551" cy="650551"/>
              </a:xfrm>
              <a:prstGeom prst="rect">
                <a:avLst/>
              </a:prstGeom>
            </p:spPr>
          </p:pic>
        </p:grpSp>
        <p:sp>
          <p:nvSpPr>
            <p:cNvPr id="24" name="TextBox 23"/>
            <p:cNvSpPr txBox="1"/>
            <p:nvPr/>
          </p:nvSpPr>
          <p:spPr>
            <a:xfrm>
              <a:off x="6160225" y="3563359"/>
              <a:ext cx="2755175"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Dashboards</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29" name="Group 28"/>
          <p:cNvGrpSpPr/>
          <p:nvPr/>
        </p:nvGrpSpPr>
        <p:grpSpPr>
          <a:xfrm>
            <a:off x="9036774" y="2585842"/>
            <a:ext cx="2755176" cy="3331701"/>
            <a:chOff x="9036774" y="2248950"/>
            <a:chExt cx="2755176" cy="3331701"/>
          </a:xfrm>
        </p:grpSpPr>
        <p:grpSp>
          <p:nvGrpSpPr>
            <p:cNvPr id="20" name="Group 19"/>
            <p:cNvGrpSpPr/>
            <p:nvPr/>
          </p:nvGrpSpPr>
          <p:grpSpPr>
            <a:xfrm>
              <a:off x="9036775" y="2248950"/>
              <a:ext cx="2755175" cy="3331701"/>
              <a:chOff x="9036775" y="1430799"/>
              <a:chExt cx="2755175" cy="3331701"/>
            </a:xfrm>
          </p:grpSpPr>
          <p:sp>
            <p:nvSpPr>
              <p:cNvPr id="7" name="Rounded Rectangle 6"/>
              <p:cNvSpPr/>
              <p:nvPr/>
            </p:nvSpPr>
            <p:spPr>
              <a:xfrm>
                <a:off x="9036775" y="1825991"/>
                <a:ext cx="2755175" cy="2936509"/>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872941" y="1430799"/>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042423" y="1646945"/>
                <a:ext cx="717224" cy="717224"/>
              </a:xfrm>
              <a:prstGeom prst="rect">
                <a:avLst/>
              </a:prstGeom>
            </p:spPr>
          </p:pic>
        </p:grpSp>
        <p:sp>
          <p:nvSpPr>
            <p:cNvPr id="25" name="TextBox 24"/>
            <p:cNvSpPr txBox="1"/>
            <p:nvPr/>
          </p:nvSpPr>
          <p:spPr>
            <a:xfrm>
              <a:off x="9036774" y="3563358"/>
              <a:ext cx="2755175" cy="584775"/>
            </a:xfrm>
            <a:prstGeom prst="rect">
              <a:avLst/>
            </a:prstGeom>
            <a:noFill/>
          </p:spPr>
          <p:txBody>
            <a:bodyPr wrap="square" rtlCol="0">
              <a:spAutoFit/>
            </a:bodyPr>
            <a:lstStyle/>
            <a:p>
              <a:pPr algn="ctr"/>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Infographics</a:t>
              </a:r>
              <a:endParaRPr lang="en-US" sz="3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30" name="TextBox 29"/>
          <p:cNvSpPr txBox="1"/>
          <p:nvPr/>
        </p:nvSpPr>
        <p:spPr>
          <a:xfrm>
            <a:off x="407126" y="4708276"/>
            <a:ext cx="2755174"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EASY</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1" name="TextBox 30"/>
          <p:cNvSpPr txBox="1"/>
          <p:nvPr/>
        </p:nvSpPr>
        <p:spPr>
          <a:xfrm>
            <a:off x="3283675" y="4708275"/>
            <a:ext cx="2755175"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MEDIUM</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2" name="TextBox 31"/>
          <p:cNvSpPr txBox="1"/>
          <p:nvPr/>
        </p:nvSpPr>
        <p:spPr>
          <a:xfrm>
            <a:off x="6167057" y="4708274"/>
            <a:ext cx="2748343"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HARD</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3" name="TextBox 32"/>
          <p:cNvSpPr txBox="1"/>
          <p:nvPr/>
        </p:nvSpPr>
        <p:spPr>
          <a:xfrm>
            <a:off x="9026863" y="4708273"/>
            <a:ext cx="2748343" cy="769441"/>
          </a:xfrm>
          <a:prstGeom prst="rect">
            <a:avLst/>
          </a:prstGeom>
          <a:noFill/>
        </p:spPr>
        <p:txBody>
          <a:bodyPr wrap="square" rtlCol="0">
            <a:spAutoFit/>
          </a:bodyPr>
          <a:lstStyle/>
          <a:p>
            <a:pPr algn="ctr"/>
            <a:r>
              <a:rPr lang="en-US" sz="44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rPr>
              <a:t>EXTREME</a:t>
            </a:r>
            <a:endParaRPr lang="en-US" sz="4800" b="1" dirty="0">
              <a:solidFill>
                <a:schemeClr val="bg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0" name="Group 39"/>
          <p:cNvGrpSpPr/>
          <p:nvPr/>
        </p:nvGrpSpPr>
        <p:grpSpPr>
          <a:xfrm>
            <a:off x="3536638" y="-115312"/>
            <a:ext cx="5043001" cy="2785378"/>
            <a:chOff x="3536638" y="-187504"/>
            <a:chExt cx="5043001" cy="2785378"/>
          </a:xfrm>
        </p:grpSpPr>
        <p:grpSp>
          <p:nvGrpSpPr>
            <p:cNvPr id="37" name="Group 36"/>
            <p:cNvGrpSpPr/>
            <p:nvPr/>
          </p:nvGrpSpPr>
          <p:grpSpPr>
            <a:xfrm>
              <a:off x="3536638" y="-187504"/>
              <a:ext cx="5043001" cy="2785378"/>
              <a:chOff x="2159987" y="-45287"/>
              <a:chExt cx="5043001" cy="2785378"/>
            </a:xfrm>
          </p:grpSpPr>
          <p:sp>
            <p:nvSpPr>
              <p:cNvPr id="35" name="TextBox 34"/>
              <p:cNvSpPr txBox="1"/>
              <p:nvPr/>
            </p:nvSpPr>
            <p:spPr>
              <a:xfrm>
                <a:off x="2159987" y="-45287"/>
                <a:ext cx="1475084" cy="2785378"/>
              </a:xfrm>
              <a:prstGeom prst="rect">
                <a:avLst/>
              </a:prstGeom>
              <a:noFill/>
            </p:spPr>
            <p:txBody>
              <a:bodyPr wrap="none" rtlCol="0">
                <a:spAutoFit/>
              </a:bodyPr>
              <a:lstStyle/>
              <a:p>
                <a:r>
                  <a:rPr lang="en-US" sz="17500" b="1" dirty="0">
                    <a:latin typeface="Leelawadee UI" panose="020B0502040204020203" pitchFamily="34" charset="-34"/>
                    <a:ea typeface="Ebrima" panose="02000000000000000000" pitchFamily="2" charset="0"/>
                    <a:cs typeface="Leelawadee UI" panose="020B0502040204020203" pitchFamily="34" charset="-34"/>
                  </a:rPr>
                  <a:t>4</a:t>
                </a:r>
              </a:p>
            </p:txBody>
          </p:sp>
          <p:sp>
            <p:nvSpPr>
              <p:cNvPr id="36" name="TextBox 35"/>
              <p:cNvSpPr txBox="1"/>
              <p:nvPr/>
            </p:nvSpPr>
            <p:spPr>
              <a:xfrm>
                <a:off x="3376299" y="255559"/>
                <a:ext cx="3826689" cy="1446550"/>
              </a:xfrm>
              <a:prstGeom prst="rect">
                <a:avLst/>
              </a:prstGeom>
              <a:noFill/>
            </p:spPr>
            <p:txBody>
              <a:bodyPr wrap="none" rtlCol="0">
                <a:spAutoFit/>
              </a:bodyPr>
              <a:lstStyle/>
              <a:p>
                <a:r>
                  <a:rPr lang="en-US" sz="88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Design</a:t>
                </a:r>
              </a:p>
            </p:txBody>
          </p:sp>
          <p:sp>
            <p:nvSpPr>
              <p:cNvPr id="34" name="TextBox 33"/>
              <p:cNvSpPr txBox="1"/>
              <p:nvPr/>
            </p:nvSpPr>
            <p:spPr>
              <a:xfrm>
                <a:off x="3428813" y="1946734"/>
                <a:ext cx="2861553" cy="430887"/>
              </a:xfrm>
              <a:prstGeom prst="rect">
                <a:avLst/>
              </a:prstGeom>
              <a:noFill/>
            </p:spPr>
            <p:txBody>
              <a:bodyPr wrap="none" rtlCol="0">
                <a:spAutoFit/>
              </a:bodyPr>
              <a:lstStyle/>
              <a:p>
                <a:r>
                  <a:rPr lang="en-US" sz="22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to show your results</a:t>
                </a:r>
              </a:p>
            </p:txBody>
          </p:sp>
        </p:grpSp>
        <p:sp>
          <p:nvSpPr>
            <p:cNvPr id="39" name="TextBox 38"/>
            <p:cNvSpPr txBox="1"/>
            <p:nvPr/>
          </p:nvSpPr>
          <p:spPr>
            <a:xfrm>
              <a:off x="4852784" y="1060141"/>
              <a:ext cx="1935786" cy="938719"/>
            </a:xfrm>
            <a:prstGeom prst="rect">
              <a:avLst/>
            </a:prstGeom>
            <a:noFill/>
          </p:spPr>
          <p:txBody>
            <a:bodyPr wrap="none" rtlCol="0">
              <a:spAutoFit/>
            </a:bodyPr>
            <a:lstStyle/>
            <a:p>
              <a:r>
                <a:rPr lang="en-US" sz="5500" b="1" dirty="0">
                  <a:latin typeface="Leelawadee UI" panose="020B0502040204020203" pitchFamily="34" charset="-34"/>
                  <a:ea typeface="Ebrima" panose="02000000000000000000" pitchFamily="2" charset="0"/>
                  <a:cs typeface="Leelawadee UI" panose="020B0502040204020203" pitchFamily="34" charset="-34"/>
                </a:rPr>
                <a:t>Ways</a:t>
              </a:r>
            </a:p>
          </p:txBody>
        </p:sp>
      </p:grpSp>
    </p:spTree>
    <p:extLst>
      <p:ext uri="{BB962C8B-B14F-4D97-AF65-F5344CB8AC3E}">
        <p14:creationId xmlns:p14="http://schemas.microsoft.com/office/powerpoint/2010/main" val="249845210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900" decel="100000" fill="hold"/>
                                        <p:tgtEl>
                                          <p:spTgt spid="26"/>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6"/>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3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1000"/>
                                        <p:tgtEl>
                                          <p:spTgt spid="27"/>
                                        </p:tgtEl>
                                      </p:cBhvr>
                                    </p:animEffect>
                                    <p:anim calcmode="lin" valueType="num">
                                      <p:cBhvr>
                                        <p:cTn id="14" dur="1000" fill="hold"/>
                                        <p:tgtEl>
                                          <p:spTgt spid="27"/>
                                        </p:tgtEl>
                                        <p:attrNameLst>
                                          <p:attrName>ppt_x</p:attrName>
                                        </p:attrNameLst>
                                      </p:cBhvr>
                                      <p:tavLst>
                                        <p:tav tm="0">
                                          <p:val>
                                            <p:strVal val="#ppt_x"/>
                                          </p:val>
                                        </p:tav>
                                        <p:tav tm="100000">
                                          <p:val>
                                            <p:strVal val="#ppt_x"/>
                                          </p:val>
                                        </p:tav>
                                      </p:tavLst>
                                    </p:anim>
                                    <p:anim calcmode="lin" valueType="num">
                                      <p:cBhvr>
                                        <p:cTn id="15" dur="900" decel="100000" fill="hold"/>
                                        <p:tgtEl>
                                          <p:spTgt spid="2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par>
                                <p:cTn id="17" presetID="37" presetClass="entr" presetSubtype="0" fill="hold" nodeType="withEffect">
                                  <p:stCondLst>
                                    <p:cond delay="60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900" decel="100000" fill="hold"/>
                                        <p:tgtEl>
                                          <p:spTgt spid="28"/>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par>
                                <p:cTn id="23" presetID="37" presetClass="entr" presetSubtype="0" fill="hold" nodeType="withEffect">
                                  <p:stCondLst>
                                    <p:cond delay="8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900" decel="100000" fill="hold"/>
                                        <p:tgtEl>
                                          <p:spTgt spid="29"/>
                                        </p:tgtEl>
                                        <p:attrNameLst>
                                          <p:attrName>ppt_y</p:attrName>
                                        </p:attrNameLst>
                                      </p:cBhvr>
                                      <p:tavLst>
                                        <p:tav tm="0">
                                          <p:val>
                                            <p:strVal val="#ppt_y+1"/>
                                          </p:val>
                                        </p:tav>
                                        <p:tav tm="100000">
                                          <p:val>
                                            <p:strVal val="#ppt_y-.03"/>
                                          </p:val>
                                        </p:tav>
                                      </p:tavLst>
                                    </p:anim>
                                    <p:anim calcmode="lin" valueType="num">
                                      <p:cBhvr>
                                        <p:cTn id="28"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par>
                          <p:cTn id="42" fill="hold">
                            <p:stCondLst>
                              <p:cond delay="1500"/>
                            </p:stCondLst>
                            <p:childTnLst>
                              <p:par>
                                <p:cTn id="43" presetID="10"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ounded Rectangle 39"/>
          <p:cNvSpPr/>
          <p:nvPr/>
        </p:nvSpPr>
        <p:spPr>
          <a:xfrm>
            <a:off x="-278675" y="521066"/>
            <a:ext cx="4293325" cy="1881043"/>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74383" y="521066"/>
            <a:ext cx="2369559"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Designing</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5" name="TextBox 4"/>
          <p:cNvSpPr txBox="1"/>
          <p:nvPr/>
        </p:nvSpPr>
        <p:spPr>
          <a:xfrm>
            <a:off x="553120" y="864850"/>
            <a:ext cx="3093924" cy="931024"/>
          </a:xfrm>
          <a:prstGeom prst="rect">
            <a:avLst/>
          </a:prstGeom>
          <a:noFill/>
        </p:spPr>
        <p:txBody>
          <a:bodyPr wrap="none" rtlCol="0">
            <a:spAutoFit/>
          </a:bodyPr>
          <a:lstStyle/>
          <a:p>
            <a:r>
              <a:rPr lang="en-US" sz="5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Power BI</a:t>
            </a:r>
          </a:p>
        </p:txBody>
      </p:sp>
      <p:sp>
        <p:nvSpPr>
          <p:cNvPr id="6" name="TextBox 5"/>
          <p:cNvSpPr txBox="1"/>
          <p:nvPr/>
        </p:nvSpPr>
        <p:spPr>
          <a:xfrm>
            <a:off x="728136" y="1478779"/>
            <a:ext cx="2837636" cy="923330"/>
          </a:xfrm>
          <a:prstGeom prst="rect">
            <a:avLst/>
          </a:prstGeom>
          <a:noFill/>
        </p:spPr>
        <p:txBody>
          <a:bodyPr wrap="none" rtlCol="0">
            <a:spAutoFit/>
          </a:bodyPr>
          <a:lstStyle/>
          <a:p>
            <a:pPr algn="ctr"/>
            <a:r>
              <a:rPr lang="en-US" sz="5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Analysis</a:t>
            </a:r>
            <a:endParaRPr lang="en-US" sz="6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33" name="Group 32"/>
          <p:cNvGrpSpPr/>
          <p:nvPr/>
        </p:nvGrpSpPr>
        <p:grpSpPr>
          <a:xfrm>
            <a:off x="4348716" y="680483"/>
            <a:ext cx="7262038" cy="5369442"/>
            <a:chOff x="4348716" y="680483"/>
            <a:chExt cx="7262038" cy="5369442"/>
          </a:xfrm>
        </p:grpSpPr>
        <p:grpSp>
          <p:nvGrpSpPr>
            <p:cNvPr id="32" name="Group 31"/>
            <p:cNvGrpSpPr/>
            <p:nvPr/>
          </p:nvGrpSpPr>
          <p:grpSpPr>
            <a:xfrm>
              <a:off x="4348716" y="680483"/>
              <a:ext cx="7262038" cy="5369442"/>
              <a:chOff x="4348716" y="680483"/>
              <a:chExt cx="7262038" cy="5369442"/>
            </a:xfrm>
          </p:grpSpPr>
          <p:sp>
            <p:nvSpPr>
              <p:cNvPr id="8" name="Rounded Rectangle 7"/>
              <p:cNvSpPr/>
              <p:nvPr/>
            </p:nvSpPr>
            <p:spPr>
              <a:xfrm>
                <a:off x="4348716"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4846138" y="1483265"/>
                <a:ext cx="1565296" cy="1169551"/>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a:t>
                </a:r>
                <a:endParaRPr lang="la-Latn" sz="700" dirty="0">
                  <a:solidFill>
                    <a:schemeClr val="tx1">
                      <a:alpha val="21000"/>
                    </a:schemeClr>
                  </a:solidFill>
                </a:endParaRPr>
              </a:p>
            </p:txBody>
          </p:sp>
          <p:sp>
            <p:nvSpPr>
              <p:cNvPr id="11" name="TextBox 10"/>
              <p:cNvSpPr txBox="1"/>
              <p:nvPr/>
            </p:nvSpPr>
            <p:spPr>
              <a:xfrm>
                <a:off x="6326753" y="1153654"/>
                <a:ext cx="1565296" cy="1492716"/>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la-Latn" sz="700" dirty="0">
                  <a:solidFill>
                    <a:schemeClr val="tx1">
                      <a:alpha val="21000"/>
                    </a:schemeClr>
                  </a:solidFill>
                </a:endParaRPr>
              </a:p>
            </p:txBody>
          </p:sp>
          <p:sp>
            <p:nvSpPr>
              <p:cNvPr id="12" name="TextBox 11"/>
              <p:cNvSpPr txBox="1"/>
              <p:nvPr/>
            </p:nvSpPr>
            <p:spPr>
              <a:xfrm>
                <a:off x="4841718" y="1176473"/>
                <a:ext cx="1565296" cy="307777"/>
              </a:xfrm>
              <a:prstGeom prst="rect">
                <a:avLst/>
              </a:prstGeom>
              <a:noFill/>
            </p:spPr>
            <p:txBody>
              <a:bodyPr wrap="square" rtlCol="0">
                <a:spAutoFit/>
              </a:bodyPr>
              <a:lstStyle/>
              <a:p>
                <a:pPr algn="just"/>
                <a:r>
                  <a:rPr lang="la-Latn" sz="700" b="1" dirty="0">
                    <a:solidFill>
                      <a:schemeClr val="tx1">
                        <a:alpha val="38000"/>
                      </a:schemeClr>
                    </a:solidFill>
                    <a:effectLst/>
                  </a:rPr>
                  <a:t>LOREM IPSUM DOLOR SIT AMET CONSECTETUR ADIPISCING</a:t>
                </a:r>
                <a:endParaRPr lang="la-Latn" sz="700" b="1" dirty="0">
                  <a:solidFill>
                    <a:schemeClr val="tx1">
                      <a:alpha val="38000"/>
                    </a:schemeClr>
                  </a:solidFill>
                </a:endParaRPr>
              </a:p>
            </p:txBody>
          </p:sp>
          <p:sp>
            <p:nvSpPr>
              <p:cNvPr id="13" name="TextBox 12"/>
              <p:cNvSpPr txBox="1"/>
              <p:nvPr/>
            </p:nvSpPr>
            <p:spPr>
              <a:xfrm>
                <a:off x="4841717" y="2669189"/>
                <a:ext cx="3050331" cy="200055"/>
              </a:xfrm>
              <a:prstGeom prst="rect">
                <a:avLst/>
              </a:prstGeom>
              <a:noFill/>
            </p:spPr>
            <p:txBody>
              <a:bodyPr wrap="square" rtlCol="0">
                <a:spAutoFit/>
              </a:bodyPr>
              <a:lstStyle/>
              <a:p>
                <a:pPr algn="just"/>
                <a:r>
                  <a:rPr lang="la-Latn" sz="700" dirty="0">
                    <a:solidFill>
                      <a:schemeClr val="tx1">
                        <a:alpha val="74000"/>
                      </a:schemeClr>
                    </a:solidFill>
                    <a:effectLst/>
                  </a:rPr>
                  <a:t>Lorem ipsum dolor sit amet, consectetur adipiscing elit, sed do eiusmod</a:t>
                </a:r>
                <a:endParaRPr lang="la-Latn" sz="700" dirty="0">
                  <a:solidFill>
                    <a:schemeClr val="tx1">
                      <a:alpha val="74000"/>
                    </a:schemeClr>
                  </a:solidFill>
                </a:endParaRPr>
              </a:p>
            </p:txBody>
          </p:sp>
          <p:graphicFrame>
            <p:nvGraphicFramePr>
              <p:cNvPr id="16" name="Chart 15"/>
              <p:cNvGraphicFramePr/>
              <p:nvPr/>
            </p:nvGraphicFramePr>
            <p:xfrm>
              <a:off x="4841716" y="2769216"/>
              <a:ext cx="3050331" cy="2047882"/>
            </p:xfrm>
            <a:graphic>
              <a:graphicData uri="http://schemas.openxmlformats.org/drawingml/2006/chart">
                <c:chart xmlns:c="http://schemas.openxmlformats.org/drawingml/2006/chart" xmlns:r="http://schemas.openxmlformats.org/officeDocument/2006/relationships" r:id="rId3"/>
              </a:graphicData>
            </a:graphic>
          </p:graphicFrame>
          <p:sp>
            <p:nvSpPr>
              <p:cNvPr id="17" name="TextBox 16"/>
              <p:cNvSpPr txBox="1"/>
              <p:nvPr/>
            </p:nvSpPr>
            <p:spPr>
              <a:xfrm>
                <a:off x="4841717" y="4784778"/>
                <a:ext cx="3050329" cy="738664"/>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lang="la-Latn" sz="700" dirty="0">
                  <a:solidFill>
                    <a:schemeClr val="tx1">
                      <a:alpha val="21000"/>
                    </a:schemeClr>
                  </a:solidFill>
                </a:endParaRPr>
              </a:p>
            </p:txBody>
          </p:sp>
          <p:graphicFrame>
            <p:nvGraphicFramePr>
              <p:cNvPr id="21" name="Chart 20"/>
              <p:cNvGraphicFramePr/>
              <p:nvPr/>
            </p:nvGraphicFramePr>
            <p:xfrm>
              <a:off x="7896467" y="1076445"/>
              <a:ext cx="3525284" cy="2475505"/>
            </p:xfrm>
            <a:graphic>
              <a:graphicData uri="http://schemas.openxmlformats.org/drawingml/2006/chart">
                <c:chart xmlns:c="http://schemas.openxmlformats.org/drawingml/2006/chart" xmlns:r="http://schemas.openxmlformats.org/officeDocument/2006/relationships" r:id="rId4"/>
              </a:graphicData>
            </a:graphic>
          </p:graphicFrame>
          <p:sp>
            <p:nvSpPr>
              <p:cNvPr id="23" name="TextBox 22"/>
              <p:cNvSpPr txBox="1"/>
              <p:nvPr/>
            </p:nvSpPr>
            <p:spPr>
              <a:xfrm>
                <a:off x="9711269" y="3551950"/>
                <a:ext cx="1565296" cy="1169551"/>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cillfugiat nulla pariatur. Excepteur sint</a:t>
                </a:r>
                <a:endParaRPr lang="la-Latn" sz="700" dirty="0">
                  <a:solidFill>
                    <a:schemeClr val="tx1">
                      <a:alpha val="21000"/>
                    </a:schemeClr>
                  </a:solidFill>
                </a:endParaRPr>
              </a:p>
            </p:txBody>
          </p:sp>
          <p:sp>
            <p:nvSpPr>
              <p:cNvPr id="25" name="TextBox 24"/>
              <p:cNvSpPr txBox="1"/>
              <p:nvPr/>
            </p:nvSpPr>
            <p:spPr>
              <a:xfrm>
                <a:off x="8226234" y="3551950"/>
                <a:ext cx="1565296" cy="1169551"/>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la-Latn" sz="700" dirty="0">
                  <a:solidFill>
                    <a:schemeClr val="tx1">
                      <a:alpha val="21000"/>
                    </a:schemeClr>
                  </a:solidFill>
                </a:endParaRPr>
              </a:p>
            </p:txBody>
          </p:sp>
          <p:cxnSp>
            <p:nvCxnSpPr>
              <p:cNvPr id="30" name="Straight Connector 29"/>
              <p:cNvCxnSpPr/>
              <p:nvPr/>
            </p:nvCxnSpPr>
            <p:spPr>
              <a:xfrm>
                <a:off x="8304028" y="4817098"/>
                <a:ext cx="2881423" cy="0"/>
              </a:xfrm>
              <a:prstGeom prst="line">
                <a:avLst/>
              </a:prstGeom>
              <a:ln>
                <a:solidFill>
                  <a:schemeClr val="dk1">
                    <a:alpha val="13000"/>
                  </a:schemeClr>
                </a:solidFill>
              </a:ln>
            </p:spPr>
            <p:style>
              <a:lnRef idx="1">
                <a:schemeClr val="dk1"/>
              </a:lnRef>
              <a:fillRef idx="0">
                <a:schemeClr val="dk1"/>
              </a:fillRef>
              <a:effectRef idx="0">
                <a:schemeClr val="dk1"/>
              </a:effectRef>
              <a:fontRef idx="minor">
                <a:schemeClr val="tx1"/>
              </a:fontRef>
            </p:style>
          </p:cxnSp>
          <p:sp>
            <p:nvSpPr>
              <p:cNvPr id="31" name="TextBox 30"/>
              <p:cNvSpPr txBox="1"/>
              <p:nvPr/>
            </p:nvSpPr>
            <p:spPr>
              <a:xfrm>
                <a:off x="8226236" y="4896858"/>
                <a:ext cx="3050329" cy="523220"/>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a:t>
                </a:r>
                <a:endParaRPr lang="la-Latn" sz="700" dirty="0">
                  <a:solidFill>
                    <a:schemeClr val="tx1">
                      <a:alpha val="21000"/>
                    </a:schemeClr>
                  </a:solidFill>
                </a:endParaRPr>
              </a:p>
            </p:txBody>
          </p:sp>
        </p:grpSp>
        <p:sp>
          <p:nvSpPr>
            <p:cNvPr id="18" name="TextBox 17"/>
            <p:cNvSpPr txBox="1"/>
            <p:nvPr/>
          </p:nvSpPr>
          <p:spPr>
            <a:xfrm>
              <a:off x="8226236" y="1076445"/>
              <a:ext cx="3050331" cy="200055"/>
            </a:xfrm>
            <a:prstGeom prst="rect">
              <a:avLst/>
            </a:prstGeom>
            <a:noFill/>
          </p:spPr>
          <p:txBody>
            <a:bodyPr wrap="square" rtlCol="0">
              <a:spAutoFit/>
            </a:bodyPr>
            <a:lstStyle/>
            <a:p>
              <a:pPr algn="just"/>
              <a:r>
                <a:rPr lang="la-Latn" sz="700" dirty="0">
                  <a:solidFill>
                    <a:schemeClr val="tx1">
                      <a:alpha val="74000"/>
                    </a:schemeClr>
                  </a:solidFill>
                  <a:effectLst/>
                </a:rPr>
                <a:t>Lorem ipsum dolor sit amet, consectetur adipiscing elit, sed do eiusmod</a:t>
              </a:r>
              <a:endParaRPr lang="la-Latn" sz="700" dirty="0">
                <a:solidFill>
                  <a:schemeClr val="tx1">
                    <a:alpha val="74000"/>
                  </a:schemeClr>
                </a:solidFill>
              </a:endParaRPr>
            </a:p>
          </p:txBody>
        </p:sp>
      </p:grpSp>
      <p:sp>
        <p:nvSpPr>
          <p:cNvPr id="34" name="TextBox 33"/>
          <p:cNvSpPr txBox="1"/>
          <p:nvPr/>
        </p:nvSpPr>
        <p:spPr>
          <a:xfrm>
            <a:off x="1722426" y="2794343"/>
            <a:ext cx="2646237" cy="1323439"/>
          </a:xfrm>
          <a:prstGeom prst="rect">
            <a:avLst/>
          </a:prstGeom>
          <a:noFill/>
        </p:spPr>
        <p:txBody>
          <a:bodyPr wrap="none" rtlCol="0">
            <a:spAutoFit/>
          </a:bodyPr>
          <a:lstStyle/>
          <a:p>
            <a:r>
              <a:rPr lang="en-US" sz="8000" b="1" dirty="0">
                <a:latin typeface="Leelawadee UI" panose="020B0502040204020203" pitchFamily="34" charset="-34"/>
                <a:ea typeface="Ebrima" panose="02000000000000000000" pitchFamily="2" charset="0"/>
                <a:cs typeface="Leelawadee UI" panose="020B0502040204020203" pitchFamily="34" charset="-34"/>
              </a:rPr>
              <a:t>TEXT</a:t>
            </a:r>
            <a:endParaRPr lang="en-US" sz="88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35" name="TextBox 34"/>
          <p:cNvSpPr txBox="1"/>
          <p:nvPr/>
        </p:nvSpPr>
        <p:spPr>
          <a:xfrm>
            <a:off x="2386089" y="4251693"/>
            <a:ext cx="1974002" cy="646331"/>
          </a:xfrm>
          <a:prstGeom prst="rect">
            <a:avLst/>
          </a:prstGeom>
          <a:noFill/>
        </p:spPr>
        <p:txBody>
          <a:bodyPr wrap="none" rtlCol="0">
            <a:spAutoFit/>
          </a:bodyPr>
          <a:lstStyle/>
          <a:p>
            <a:r>
              <a:rPr lang="en-US" sz="3600" b="1" dirty="0">
                <a:solidFill>
                  <a:schemeClr val="tx1">
                    <a:alpha val="63000"/>
                  </a:schemeClr>
                </a:solidFill>
                <a:latin typeface="Leelawadee UI" panose="020B0502040204020203" pitchFamily="34" charset="-34"/>
                <a:ea typeface="Ebrima" panose="02000000000000000000" pitchFamily="2" charset="0"/>
                <a:cs typeface="Leelawadee UI" panose="020B0502040204020203" pitchFamily="34" charset="-34"/>
              </a:rPr>
              <a:t>CHARTS</a:t>
            </a:r>
            <a:endParaRPr lang="en-US" sz="4000" b="1" dirty="0">
              <a:solidFill>
                <a:schemeClr val="tx1">
                  <a:alpha val="63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6" name="TextBox 35"/>
          <p:cNvSpPr txBox="1"/>
          <p:nvPr/>
        </p:nvSpPr>
        <p:spPr>
          <a:xfrm>
            <a:off x="3196242" y="5357368"/>
            <a:ext cx="1153586" cy="400110"/>
          </a:xfrm>
          <a:prstGeom prst="rect">
            <a:avLst/>
          </a:prstGeom>
          <a:noFill/>
        </p:spPr>
        <p:txBody>
          <a:bodyPr wrap="none" rtlCol="0">
            <a:spAutoFit/>
          </a:bodyPr>
          <a:lstStyle/>
          <a:p>
            <a:r>
              <a:rPr lang="en-US" sz="2000" b="1" dirty="0">
                <a:solidFill>
                  <a:schemeClr val="tx1">
                    <a:alpha val="21000"/>
                  </a:schemeClr>
                </a:solidFill>
                <a:latin typeface="Leelawadee UI" panose="020B0502040204020203" pitchFamily="34" charset="-34"/>
                <a:ea typeface="Ebrima" panose="02000000000000000000" pitchFamily="2" charset="0"/>
                <a:cs typeface="Leelawadee UI" panose="020B0502040204020203" pitchFamily="34" charset="-34"/>
              </a:rPr>
              <a:t>IMAGES</a:t>
            </a:r>
            <a:endParaRPr lang="en-US" sz="2400" b="1" dirty="0">
              <a:solidFill>
                <a:schemeClr val="tx1">
                  <a:alpha val="2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7" name="TextBox 36"/>
          <p:cNvSpPr txBox="1"/>
          <p:nvPr/>
        </p:nvSpPr>
        <p:spPr>
          <a:xfrm>
            <a:off x="3373090" y="5615827"/>
            <a:ext cx="957313" cy="338554"/>
          </a:xfrm>
          <a:prstGeom prst="rect">
            <a:avLst/>
          </a:prstGeom>
          <a:noFill/>
        </p:spPr>
        <p:txBody>
          <a:bodyPr wrap="none" rtlCol="0">
            <a:spAutoFit/>
          </a:bodyPr>
          <a:lstStyle/>
          <a:p>
            <a:r>
              <a:rPr lang="en-US" sz="1600" b="1" dirty="0">
                <a:solidFill>
                  <a:schemeClr val="tx1">
                    <a:alpha val="19000"/>
                  </a:schemeClr>
                </a:solidFill>
                <a:latin typeface="Leelawadee UI" panose="020B0502040204020203" pitchFamily="34" charset="-34"/>
                <a:ea typeface="Ebrima" panose="02000000000000000000" pitchFamily="2" charset="0"/>
                <a:cs typeface="Leelawadee UI" panose="020B0502040204020203" pitchFamily="34" charset="-34"/>
              </a:rPr>
              <a:t>SLICERS</a:t>
            </a:r>
            <a:endParaRPr lang="en-US" b="1" dirty="0">
              <a:solidFill>
                <a:schemeClr val="tx1">
                  <a:alpha val="19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TextBox 37"/>
          <p:cNvSpPr txBox="1"/>
          <p:nvPr/>
        </p:nvSpPr>
        <p:spPr>
          <a:xfrm>
            <a:off x="2985842" y="4690170"/>
            <a:ext cx="1362874" cy="523220"/>
          </a:xfrm>
          <a:prstGeom prst="rect">
            <a:avLst/>
          </a:prstGeom>
          <a:noFill/>
        </p:spPr>
        <p:txBody>
          <a:bodyPr wrap="none" rtlCol="0">
            <a:spAutoFit/>
          </a:bodyPr>
          <a:lstStyle/>
          <a:p>
            <a:r>
              <a:rPr lang="en-US" sz="2800" b="1" dirty="0">
                <a:solidFill>
                  <a:schemeClr val="tx1">
                    <a:alpha val="51000"/>
                  </a:schemeClr>
                </a:solidFill>
                <a:latin typeface="Leelawadee UI" panose="020B0502040204020203" pitchFamily="34" charset="-34"/>
                <a:ea typeface="Ebrima" panose="02000000000000000000" pitchFamily="2" charset="0"/>
                <a:cs typeface="Leelawadee UI" panose="020B0502040204020203" pitchFamily="34" charset="-34"/>
              </a:rPr>
              <a:t>CARDS</a:t>
            </a:r>
            <a:endParaRPr lang="en-US" sz="3200" b="1" dirty="0">
              <a:solidFill>
                <a:schemeClr val="tx1">
                  <a:alpha val="5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9" name="TextBox 38"/>
          <p:cNvSpPr txBox="1"/>
          <p:nvPr/>
        </p:nvSpPr>
        <p:spPr>
          <a:xfrm>
            <a:off x="2408906" y="3751914"/>
            <a:ext cx="1961819" cy="707886"/>
          </a:xfrm>
          <a:prstGeom prst="rect">
            <a:avLst/>
          </a:prstGeom>
          <a:noFill/>
        </p:spPr>
        <p:txBody>
          <a:bodyPr wrap="none" rtlCol="0">
            <a:spAutoFit/>
          </a:bodyPr>
          <a:lstStyle/>
          <a:p>
            <a:r>
              <a:rPr lang="en-US" sz="4000" b="1" dirty="0">
                <a:solidFill>
                  <a:schemeClr val="tx1">
                    <a:alpha val="76000"/>
                  </a:schemeClr>
                </a:solidFill>
                <a:latin typeface="Leelawadee UI" panose="020B0502040204020203" pitchFamily="34" charset="-34"/>
                <a:ea typeface="Ebrima" panose="02000000000000000000" pitchFamily="2" charset="0"/>
                <a:cs typeface="Leelawadee UI" panose="020B0502040204020203" pitchFamily="34" charset="-34"/>
              </a:rPr>
              <a:t>TABLES</a:t>
            </a:r>
            <a:endParaRPr lang="en-US" sz="4400" b="1" dirty="0">
              <a:solidFill>
                <a:schemeClr val="tx1">
                  <a:alpha val="76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41" name="TextBox 40"/>
          <p:cNvSpPr txBox="1"/>
          <p:nvPr/>
        </p:nvSpPr>
        <p:spPr>
          <a:xfrm>
            <a:off x="2341804" y="5042002"/>
            <a:ext cx="2016065" cy="461665"/>
          </a:xfrm>
          <a:prstGeom prst="rect">
            <a:avLst/>
          </a:prstGeom>
          <a:noFill/>
        </p:spPr>
        <p:txBody>
          <a:bodyPr wrap="none" rtlCol="0">
            <a:spAutoFit/>
          </a:bodyPr>
          <a:lstStyle/>
          <a:p>
            <a:r>
              <a:rPr lang="en-US" sz="2400" b="1" dirty="0">
                <a:solidFill>
                  <a:schemeClr val="tx1">
                    <a:alpha val="34000"/>
                  </a:schemeClr>
                </a:solidFill>
                <a:latin typeface="Leelawadee UI" panose="020B0502040204020203" pitchFamily="34" charset="-34"/>
                <a:ea typeface="Ebrima" panose="02000000000000000000" pitchFamily="2" charset="0"/>
                <a:cs typeface="Leelawadee UI" panose="020B0502040204020203" pitchFamily="34" charset="-34"/>
              </a:rPr>
              <a:t>INDICATORS</a:t>
            </a:r>
            <a:endParaRPr lang="en-US" sz="2800" b="1" dirty="0">
              <a:solidFill>
                <a:schemeClr val="tx1">
                  <a:alpha val="34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8" name="Rectangle 27">
            <a:extLst>
              <a:ext uri="{FF2B5EF4-FFF2-40B4-BE49-F238E27FC236}">
                <a16:creationId xmlns:a16="http://schemas.microsoft.com/office/drawing/2014/main" id="{D4DE9148-4303-4F82-8865-F1626D7954DA}"/>
              </a:ext>
            </a:extLst>
          </p:cNvPr>
          <p:cNvSpPr/>
          <p:nvPr/>
        </p:nvSpPr>
        <p:spPr>
          <a:xfrm>
            <a:off x="6759" y="6383741"/>
            <a:ext cx="12191999" cy="523220"/>
          </a:xfrm>
          <a:prstGeom prst="rect">
            <a:avLst/>
          </a:prstGeom>
        </p:spPr>
        <p:txBody>
          <a:bodyPr wrap="square">
            <a:spAutoFit/>
          </a:bodyPr>
          <a:lstStyle/>
          <a:p>
            <a:pPr algn="ctr"/>
            <a:r>
              <a:rPr lang="en-US" sz="1400" i="1" dirty="0"/>
              <a:t>A report is a textual work (usually of writing, speech, television, or film) made with the specific intention of relaying information or recounting certain events in a widely presentable form (Wikipedia).</a:t>
            </a:r>
          </a:p>
        </p:txBody>
      </p:sp>
    </p:spTree>
    <p:extLst>
      <p:ext uri="{BB962C8B-B14F-4D97-AF65-F5344CB8AC3E}">
        <p14:creationId xmlns:p14="http://schemas.microsoft.com/office/powerpoint/2010/main" val="95514630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Most Bad or forgettable reports all have the same problems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Science Behind Data Visualization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3" name="Rectangle 2"/>
          <p:cNvSpPr/>
          <p:nvPr/>
        </p:nvSpPr>
        <p:spPr>
          <a:xfrm>
            <a:off x="6721497" y="2005521"/>
            <a:ext cx="4857103" cy="3785652"/>
          </a:xfrm>
          <a:prstGeom prst="rect">
            <a:avLst/>
          </a:prstGeom>
        </p:spPr>
        <p:txBody>
          <a:bodyPr wrap="square">
            <a:spAutoFit/>
          </a:bodyPr>
          <a:lstStyle/>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No context</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Excessive precision</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Incorrect measures</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Incorrectly chosen graph</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Clutter</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Inaccurate encoding of data </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Poor layout</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No or poor highlighting</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Unnecessary pictures</a:t>
            </a:r>
          </a:p>
          <a:p>
            <a:pPr marL="342900" indent="-342900">
              <a:buFont typeface="Arial" panose="020B0604020202020204" pitchFamily="34" charset="0"/>
              <a:buChar char="•"/>
            </a:pPr>
            <a:r>
              <a:rPr lang="en-US" sz="2400" b="1" dirty="0">
                <a:gradFill>
                  <a:gsLst>
                    <a:gs pos="1250">
                      <a:schemeClr val="tx1"/>
                    </a:gs>
                    <a:gs pos="100000">
                      <a:schemeClr val="tx1"/>
                    </a:gs>
                  </a:gsLst>
                  <a:lin ang="5400000" scaled="0"/>
                </a:gradFill>
                <a:latin typeface="+mj-lt"/>
              </a:rPr>
              <a:t>Bad use of colors  </a:t>
            </a:r>
          </a:p>
        </p:txBody>
      </p:sp>
      <p:sp>
        <p:nvSpPr>
          <p:cNvPr id="13" name="TextBox 12"/>
          <p:cNvSpPr txBox="1"/>
          <p:nvPr/>
        </p:nvSpPr>
        <p:spPr>
          <a:xfrm>
            <a:off x="162389" y="6124011"/>
            <a:ext cx="8676810" cy="480131"/>
          </a:xfrm>
          <a:prstGeom prst="rect">
            <a:avLst/>
          </a:prstGeom>
          <a:noFill/>
        </p:spPr>
        <p:txBody>
          <a:bodyPr wrap="square" lIns="182880" tIns="146304" rIns="182880" bIns="146304" rtlCol="0">
            <a:spAutoFit/>
          </a:bodyPr>
          <a:lstStyle/>
          <a:p>
            <a:r>
              <a:rPr lang="en-US" sz="1200" u="sng" dirty="0">
                <a:hlinkClick r:id="rId4"/>
              </a:rPr>
              <a:t>http://www.dashboardzone.com/school-student-dashboard-bad-good-or-ok</a:t>
            </a:r>
            <a:endParaRPr lang="en-US" sz="1200" dirty="0"/>
          </a:p>
        </p:txBody>
      </p:sp>
      <p:pic>
        <p:nvPicPr>
          <p:cNvPr id="4098" name="Picture 2" descr="http://www.dashboardzone.com/wp-content/uploads/2008/04/image-71.jpg">
            <a:extLst>
              <a:ext uri="{FF2B5EF4-FFF2-40B4-BE49-F238E27FC236}">
                <a16:creationId xmlns:a16="http://schemas.microsoft.com/office/drawing/2014/main" id="{DC6E2373-A02A-433C-BCF0-001ED74A72B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500" y="1813374"/>
            <a:ext cx="6142925" cy="3977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84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278675" y="521066"/>
            <a:ext cx="4293325" cy="1881043"/>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348716"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4537710" y="4318065"/>
            <a:ext cx="6853970" cy="1359701"/>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6671049" y="1050628"/>
            <a:ext cx="2602170" cy="1813506"/>
          </a:xfrm>
          <a:prstGeom prst="roundRect">
            <a:avLst>
              <a:gd name="adj" fmla="val 8023"/>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574383" y="521066"/>
            <a:ext cx="2369559"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Designing</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5" name="TextBox 4"/>
          <p:cNvSpPr txBox="1"/>
          <p:nvPr/>
        </p:nvSpPr>
        <p:spPr>
          <a:xfrm>
            <a:off x="553120" y="864850"/>
            <a:ext cx="3093924" cy="931024"/>
          </a:xfrm>
          <a:prstGeom prst="rect">
            <a:avLst/>
          </a:prstGeom>
          <a:noFill/>
        </p:spPr>
        <p:txBody>
          <a:bodyPr wrap="none" rtlCol="0">
            <a:spAutoFit/>
          </a:bodyPr>
          <a:lstStyle/>
          <a:p>
            <a:r>
              <a:rPr lang="en-US" sz="5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Power BI</a:t>
            </a:r>
          </a:p>
        </p:txBody>
      </p:sp>
      <p:sp>
        <p:nvSpPr>
          <p:cNvPr id="34" name="TextBox 33"/>
          <p:cNvSpPr txBox="1"/>
          <p:nvPr/>
        </p:nvSpPr>
        <p:spPr>
          <a:xfrm>
            <a:off x="579021" y="2969554"/>
            <a:ext cx="3841052" cy="830997"/>
          </a:xfrm>
          <a:prstGeom prst="rect">
            <a:avLst/>
          </a:prstGeom>
          <a:noFill/>
        </p:spPr>
        <p:txBody>
          <a:bodyPr wrap="none" rtlCol="0">
            <a:spAutoFit/>
          </a:bodyPr>
          <a:lstStyle/>
          <a:p>
            <a:r>
              <a:rPr lang="en-US" sz="4800" b="1" dirty="0">
                <a:latin typeface="Leelawadee UI" panose="020B0502040204020203" pitchFamily="34" charset="-34"/>
                <a:ea typeface="Ebrima" panose="02000000000000000000" pitchFamily="2" charset="0"/>
                <a:cs typeface="Leelawadee UI" panose="020B0502040204020203" pitchFamily="34" charset="-34"/>
              </a:rPr>
              <a:t>INDICATORS</a:t>
            </a:r>
            <a:endParaRPr lang="en-US" sz="54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35" name="TextBox 34"/>
          <p:cNvSpPr txBox="1"/>
          <p:nvPr/>
        </p:nvSpPr>
        <p:spPr>
          <a:xfrm>
            <a:off x="2583001" y="4581508"/>
            <a:ext cx="1774653" cy="584775"/>
          </a:xfrm>
          <a:prstGeom prst="rect">
            <a:avLst/>
          </a:prstGeom>
          <a:noFill/>
        </p:spPr>
        <p:txBody>
          <a:bodyPr wrap="none" rtlCol="0">
            <a:spAutoFit/>
          </a:bodyPr>
          <a:lstStyle/>
          <a:p>
            <a:r>
              <a:rPr lang="en-US" sz="3200" b="1" dirty="0">
                <a:solidFill>
                  <a:schemeClr val="tx1">
                    <a:alpha val="49000"/>
                  </a:schemeClr>
                </a:solidFill>
                <a:latin typeface="Leelawadee UI" panose="020B0502040204020203" pitchFamily="34" charset="-34"/>
                <a:ea typeface="Ebrima" panose="02000000000000000000" pitchFamily="2" charset="0"/>
                <a:cs typeface="Leelawadee UI" panose="020B0502040204020203" pitchFamily="34" charset="-34"/>
              </a:rPr>
              <a:t>CHARTS</a:t>
            </a:r>
            <a:endParaRPr lang="en-US" sz="3600" b="1" dirty="0">
              <a:solidFill>
                <a:schemeClr val="tx1">
                  <a:alpha val="49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6" name="TextBox 35"/>
          <p:cNvSpPr txBox="1"/>
          <p:nvPr/>
        </p:nvSpPr>
        <p:spPr>
          <a:xfrm>
            <a:off x="3364639" y="5372470"/>
            <a:ext cx="960135" cy="338554"/>
          </a:xfrm>
          <a:prstGeom prst="rect">
            <a:avLst/>
          </a:prstGeom>
          <a:noFill/>
        </p:spPr>
        <p:txBody>
          <a:bodyPr wrap="none" rtlCol="0">
            <a:spAutoFit/>
          </a:bodyPr>
          <a:lstStyle/>
          <a:p>
            <a:r>
              <a:rPr lang="en-US" sz="1600" b="1" dirty="0">
                <a:solidFill>
                  <a:schemeClr val="tx1">
                    <a:alpha val="25000"/>
                  </a:schemeClr>
                </a:solidFill>
                <a:latin typeface="Leelawadee UI" panose="020B0502040204020203" pitchFamily="34" charset="-34"/>
                <a:ea typeface="Ebrima" panose="02000000000000000000" pitchFamily="2" charset="0"/>
                <a:cs typeface="Leelawadee UI" panose="020B0502040204020203" pitchFamily="34" charset="-34"/>
              </a:rPr>
              <a:t>IMAGES</a:t>
            </a:r>
            <a:endParaRPr lang="en-US" b="1" dirty="0">
              <a:solidFill>
                <a:schemeClr val="tx1">
                  <a:alpha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7" name="TextBox 36"/>
          <p:cNvSpPr txBox="1"/>
          <p:nvPr/>
        </p:nvSpPr>
        <p:spPr>
          <a:xfrm>
            <a:off x="3709820" y="5609434"/>
            <a:ext cx="616644" cy="307777"/>
          </a:xfrm>
          <a:prstGeom prst="rect">
            <a:avLst/>
          </a:prstGeom>
          <a:noFill/>
        </p:spPr>
        <p:txBody>
          <a:bodyPr wrap="none" rtlCol="0">
            <a:spAutoFit/>
          </a:bodyPr>
          <a:lstStyle/>
          <a:p>
            <a:r>
              <a:rPr lang="en-US" sz="1400" b="1" dirty="0">
                <a:solidFill>
                  <a:schemeClr val="tx1">
                    <a:alpha val="14000"/>
                  </a:schemeClr>
                </a:solidFill>
                <a:latin typeface="Leelawadee UI" panose="020B0502040204020203" pitchFamily="34" charset="-34"/>
                <a:ea typeface="Ebrima" panose="02000000000000000000" pitchFamily="2" charset="0"/>
                <a:cs typeface="Leelawadee UI" panose="020B0502040204020203" pitchFamily="34" charset="-34"/>
              </a:rPr>
              <a:t>TEXT</a:t>
            </a:r>
            <a:endParaRPr lang="en-US" sz="1600" b="1" dirty="0">
              <a:solidFill>
                <a:schemeClr val="tx1">
                  <a:alpha val="14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TextBox 37"/>
          <p:cNvSpPr txBox="1"/>
          <p:nvPr/>
        </p:nvSpPr>
        <p:spPr>
          <a:xfrm>
            <a:off x="2343875" y="4031730"/>
            <a:ext cx="2036135" cy="769441"/>
          </a:xfrm>
          <a:prstGeom prst="rect">
            <a:avLst/>
          </a:prstGeom>
          <a:noFill/>
        </p:spPr>
        <p:txBody>
          <a:bodyPr wrap="none" rtlCol="0">
            <a:spAutoFit/>
          </a:bodyPr>
          <a:lstStyle/>
          <a:p>
            <a:r>
              <a:rPr lang="en-US" sz="44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CARDS</a:t>
            </a:r>
            <a:endParaRPr lang="en-US" sz="48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13" name="Group 112"/>
          <p:cNvGrpSpPr/>
          <p:nvPr/>
        </p:nvGrpSpPr>
        <p:grpSpPr>
          <a:xfrm>
            <a:off x="7025539" y="1033489"/>
            <a:ext cx="1919766" cy="2406305"/>
            <a:chOff x="7025539" y="1033489"/>
            <a:chExt cx="1919766" cy="2406305"/>
          </a:xfrm>
        </p:grpSpPr>
        <p:grpSp>
          <p:nvGrpSpPr>
            <p:cNvPr id="110" name="Group 109"/>
            <p:cNvGrpSpPr/>
            <p:nvPr/>
          </p:nvGrpSpPr>
          <p:grpSpPr>
            <a:xfrm>
              <a:off x="7025539" y="1033489"/>
              <a:ext cx="1919766" cy="2406305"/>
              <a:chOff x="7025539" y="1033489"/>
              <a:chExt cx="1919766" cy="2406305"/>
            </a:xfrm>
          </p:grpSpPr>
          <p:graphicFrame>
            <p:nvGraphicFramePr>
              <p:cNvPr id="14" name="Chart 13"/>
              <p:cNvGraphicFramePr/>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39" name="TextBox 38"/>
              <p:cNvSpPr txBox="1"/>
              <p:nvPr/>
            </p:nvSpPr>
            <p:spPr>
              <a:xfrm>
                <a:off x="7197087" y="2302287"/>
                <a:ext cx="1565296"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00" name="TextBox 99"/>
              <p:cNvSpPr txBox="1"/>
              <p:nvPr/>
            </p:nvSpPr>
            <p:spPr>
              <a:xfrm>
                <a:off x="7366148"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2" name="TextBox 101"/>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grpSp>
        <p:sp>
          <p:nvSpPr>
            <p:cNvPr id="19" name="Isosceles Triangle 18"/>
            <p:cNvSpPr/>
            <p:nvPr/>
          </p:nvSpPr>
          <p:spPr>
            <a:xfrm rot="802322">
              <a:off x="8061481" y="1238473"/>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ounded Rectangle 39"/>
          <p:cNvSpPr/>
          <p:nvPr/>
        </p:nvSpPr>
        <p:spPr>
          <a:xfrm>
            <a:off x="4541525" y="1050626"/>
            <a:ext cx="1992672" cy="860195"/>
          </a:xfrm>
          <a:prstGeom prst="roundRect">
            <a:avLst>
              <a:gd name="adj" fmla="val 17587"/>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Rounded Rectangle 42"/>
          <p:cNvSpPr/>
          <p:nvPr/>
        </p:nvSpPr>
        <p:spPr>
          <a:xfrm>
            <a:off x="4556834" y="3004738"/>
            <a:ext cx="6840411" cy="1172722"/>
          </a:xfrm>
          <a:prstGeom prst="roundRect">
            <a:avLst>
              <a:gd name="adj" fmla="val 14569"/>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9424485" y="1050628"/>
            <a:ext cx="1972760" cy="1813506"/>
          </a:xfrm>
          <a:prstGeom prst="roundRect">
            <a:avLst>
              <a:gd name="adj" fmla="val 9944"/>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6" name="Table 25"/>
          <p:cNvGraphicFramePr>
            <a:graphicFrameLocks noGrp="1"/>
          </p:cNvGraphicFramePr>
          <p:nvPr/>
        </p:nvGraphicFramePr>
        <p:xfrm>
          <a:off x="4944157"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12" name="Group 111"/>
          <p:cNvGrpSpPr/>
          <p:nvPr/>
        </p:nvGrpSpPr>
        <p:grpSpPr>
          <a:xfrm>
            <a:off x="9709868" y="1237636"/>
            <a:ext cx="1419544" cy="1906114"/>
            <a:chOff x="9709868" y="1237636"/>
            <a:chExt cx="1419544" cy="1906114"/>
          </a:xfrm>
        </p:grpSpPr>
        <p:grpSp>
          <p:nvGrpSpPr>
            <p:cNvPr id="111" name="Group 110"/>
            <p:cNvGrpSpPr/>
            <p:nvPr/>
          </p:nvGrpSpPr>
          <p:grpSpPr>
            <a:xfrm>
              <a:off x="9709868" y="1237636"/>
              <a:ext cx="1419544" cy="1906114"/>
              <a:chOff x="9709868" y="1237636"/>
              <a:chExt cx="1419544" cy="1906114"/>
            </a:xfrm>
          </p:grpSpPr>
          <p:graphicFrame>
            <p:nvGraphicFramePr>
              <p:cNvPr id="45" name="Chart 44"/>
              <p:cNvGraphicFramePr/>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46" name="TextBox 45"/>
              <p:cNvSpPr txBox="1"/>
              <p:nvPr/>
            </p:nvSpPr>
            <p:spPr>
              <a:xfrm>
                <a:off x="9814251" y="2248590"/>
                <a:ext cx="1239923"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01" name="TextBox 10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3" name="TextBox 102"/>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grpSp>
        <p:sp>
          <p:nvSpPr>
            <p:cNvPr id="47" name="Isosceles Triangle 46"/>
            <p:cNvSpPr/>
            <p:nvPr/>
          </p:nvSpPr>
          <p:spPr>
            <a:xfrm>
              <a:off x="10378396" y="1441171"/>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754140" y="2839241"/>
            <a:ext cx="6514752" cy="2672489"/>
            <a:chOff x="4754140" y="2839241"/>
            <a:chExt cx="6514752" cy="2672489"/>
          </a:xfrm>
        </p:grpSpPr>
        <p:grpSp>
          <p:nvGrpSpPr>
            <p:cNvPr id="76" name="Group 75"/>
            <p:cNvGrpSpPr/>
            <p:nvPr/>
          </p:nvGrpSpPr>
          <p:grpSpPr>
            <a:xfrm>
              <a:off x="7111313" y="4710802"/>
              <a:ext cx="3731893" cy="800928"/>
              <a:chOff x="7111313" y="4710802"/>
              <a:chExt cx="3731893" cy="800928"/>
            </a:xfrm>
          </p:grpSpPr>
          <p:sp>
            <p:nvSpPr>
              <p:cNvPr id="50" name="Up Arrow 49"/>
              <p:cNvSpPr/>
              <p:nvPr/>
            </p:nvSpPr>
            <p:spPr>
              <a:xfrm>
                <a:off x="7111313" y="492972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Up Arrow 55"/>
              <p:cNvSpPr/>
              <p:nvPr/>
            </p:nvSpPr>
            <p:spPr>
              <a:xfrm>
                <a:off x="9495820" y="492961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 Arrow 56"/>
              <p:cNvSpPr/>
              <p:nvPr/>
            </p:nvSpPr>
            <p:spPr>
              <a:xfrm rot="10800000">
                <a:off x="9495820" y="5145606"/>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Up Arrow 58"/>
              <p:cNvSpPr/>
              <p:nvPr/>
            </p:nvSpPr>
            <p:spPr>
              <a:xfrm>
                <a:off x="10671658" y="471639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5" name="Group 74"/>
              <p:cNvGrpSpPr/>
              <p:nvPr/>
            </p:nvGrpSpPr>
            <p:grpSpPr>
              <a:xfrm>
                <a:off x="7111313" y="4710802"/>
                <a:ext cx="3731893" cy="800928"/>
                <a:chOff x="7111313" y="4710802"/>
                <a:chExt cx="3731893" cy="800928"/>
              </a:xfrm>
            </p:grpSpPr>
            <p:sp>
              <p:nvSpPr>
                <p:cNvPr id="49" name="Up Arrow 48"/>
                <p:cNvSpPr/>
                <p:nvPr/>
              </p:nvSpPr>
              <p:spPr>
                <a:xfrm>
                  <a:off x="7111313" y="4724711"/>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Up Arrow 50"/>
                <p:cNvSpPr/>
                <p:nvPr/>
              </p:nvSpPr>
              <p:spPr>
                <a:xfrm rot="10800000">
                  <a:off x="7115321" y="5358810"/>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4" name="Group 73"/>
                <p:cNvGrpSpPr/>
                <p:nvPr/>
              </p:nvGrpSpPr>
              <p:grpSpPr>
                <a:xfrm>
                  <a:off x="8299276" y="4714498"/>
                  <a:ext cx="171548" cy="784989"/>
                  <a:chOff x="8299276" y="4714498"/>
                  <a:chExt cx="171548" cy="784989"/>
                </a:xfrm>
              </p:grpSpPr>
              <p:sp>
                <p:nvSpPr>
                  <p:cNvPr id="52" name="Up Arrow 51"/>
                  <p:cNvSpPr/>
                  <p:nvPr/>
                </p:nvSpPr>
                <p:spPr>
                  <a:xfrm rot="10800000">
                    <a:off x="8299276" y="4714498"/>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Up Arrow 52"/>
                  <p:cNvSpPr/>
                  <p:nvPr/>
                </p:nvSpPr>
                <p:spPr>
                  <a:xfrm>
                    <a:off x="8299276" y="5346567"/>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Up Arrow 54"/>
                <p:cNvSpPr/>
                <p:nvPr/>
              </p:nvSpPr>
              <p:spPr>
                <a:xfrm>
                  <a:off x="9495820" y="4710802"/>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Up Arrow 57"/>
                <p:cNvSpPr/>
                <p:nvPr/>
              </p:nvSpPr>
              <p:spPr>
                <a:xfrm>
                  <a:off x="9495820" y="535880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 Arrow 59"/>
                <p:cNvSpPr/>
                <p:nvPr/>
              </p:nvSpPr>
              <p:spPr>
                <a:xfrm>
                  <a:off x="10671658" y="493437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7" name="Group 76"/>
            <p:cNvGrpSpPr/>
            <p:nvPr/>
          </p:nvGrpSpPr>
          <p:grpSpPr>
            <a:xfrm>
              <a:off x="4754140" y="2839241"/>
              <a:ext cx="6514752" cy="1252339"/>
              <a:chOff x="4754140" y="2839241"/>
              <a:chExt cx="6514752" cy="1252339"/>
            </a:xfrm>
          </p:grpSpPr>
          <p:graphicFrame>
            <p:nvGraphicFramePr>
              <p:cNvPr id="29" name="Chart 28"/>
              <p:cNvGraphicFramePr/>
              <p:nvPr/>
            </p:nvGraphicFramePr>
            <p:xfrm>
              <a:off x="4754140" y="2839241"/>
              <a:ext cx="6514752" cy="1252339"/>
            </p:xfrm>
            <a:graphic>
              <a:graphicData uri="http://schemas.openxmlformats.org/drawingml/2006/chart">
                <c:chart xmlns:c="http://schemas.openxmlformats.org/drawingml/2006/chart" xmlns:r="http://schemas.openxmlformats.org/officeDocument/2006/relationships" r:id="rId5"/>
              </a:graphicData>
            </a:graphic>
          </p:graphicFrame>
          <p:sp>
            <p:nvSpPr>
              <p:cNvPr id="61" name="TextBox 6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 consectetur adipiscing elit, sed do eiusmod</a:t>
                </a:r>
                <a:endParaRPr lang="la-Latn" sz="700" dirty="0">
                  <a:solidFill>
                    <a:schemeClr val="tx1">
                      <a:alpha val="44000"/>
                    </a:schemeClr>
                  </a:solidFill>
                </a:endParaRPr>
              </a:p>
            </p:txBody>
          </p:sp>
        </p:grpSp>
      </p:grpSp>
      <p:grpSp>
        <p:nvGrpSpPr>
          <p:cNvPr id="92" name="Group 91"/>
          <p:cNvGrpSpPr/>
          <p:nvPr/>
        </p:nvGrpSpPr>
        <p:grpSpPr>
          <a:xfrm>
            <a:off x="4962071" y="1137795"/>
            <a:ext cx="747239" cy="681199"/>
            <a:chOff x="4715701" y="1116633"/>
            <a:chExt cx="747239" cy="681199"/>
          </a:xfrm>
        </p:grpSpPr>
        <p:grpSp>
          <p:nvGrpSpPr>
            <p:cNvPr id="86" name="Group 85"/>
            <p:cNvGrpSpPr/>
            <p:nvPr/>
          </p:nvGrpSpPr>
          <p:grpSpPr>
            <a:xfrm>
              <a:off x="4715701" y="1193524"/>
              <a:ext cx="67245" cy="527439"/>
              <a:chOff x="4541525" y="1167397"/>
              <a:chExt cx="67245" cy="527439"/>
            </a:xfrm>
          </p:grpSpPr>
          <p:sp>
            <p:nvSpPr>
              <p:cNvPr id="81" name="Rectangle 80"/>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1" name="Group 90"/>
            <p:cNvGrpSpPr/>
            <p:nvPr/>
          </p:nvGrpSpPr>
          <p:grpSpPr>
            <a:xfrm>
              <a:off x="4782946" y="1116633"/>
              <a:ext cx="679994" cy="681199"/>
              <a:chOff x="4782946" y="1116633"/>
              <a:chExt cx="679994" cy="681199"/>
            </a:xfrm>
          </p:grpSpPr>
          <p:sp>
            <p:nvSpPr>
              <p:cNvPr id="87" name="Rectangle 86"/>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88" name="Rectangle 87"/>
              <p:cNvSpPr/>
              <p:nvPr/>
            </p:nvSpPr>
            <p:spPr>
              <a:xfrm>
                <a:off x="4782946" y="1271885"/>
                <a:ext cx="679994" cy="215444"/>
              </a:xfrm>
              <a:prstGeom prst="rect">
                <a:avLst/>
              </a:prstGeom>
            </p:spPr>
            <p:txBody>
              <a:bodyPr wrap="none">
                <a:spAutoFit/>
              </a:bodyPr>
              <a:lstStyle/>
              <a:p>
                <a:r>
                  <a:rPr lang="la-Latn" sz="800" dirty="0">
                    <a:solidFill>
                      <a:schemeClr val="tx1">
                        <a:alpha val="44000"/>
                      </a:schemeClr>
                    </a:solidFill>
                    <a:effectLst/>
                  </a:rPr>
                  <a:t>consectetur</a:t>
                </a:r>
                <a:endParaRPr lang="en-US" dirty="0"/>
              </a:p>
            </p:txBody>
          </p:sp>
          <p:sp>
            <p:nvSpPr>
              <p:cNvPr id="89" name="Rectangle 88"/>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90" name="Rectangle 89"/>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93" name="TextBox 92"/>
          <p:cNvSpPr txBox="1"/>
          <p:nvPr/>
        </p:nvSpPr>
        <p:spPr>
          <a:xfrm>
            <a:off x="2812718" y="4996307"/>
            <a:ext cx="1535998" cy="523220"/>
          </a:xfrm>
          <a:prstGeom prst="rect">
            <a:avLst/>
          </a:prstGeom>
          <a:noFill/>
        </p:spPr>
        <p:txBody>
          <a:bodyPr wrap="none" rtlCol="0">
            <a:spAutoFit/>
          </a:bodyPr>
          <a:lstStyle/>
          <a:p>
            <a:r>
              <a:rPr lang="en-US" sz="2800" b="1" dirty="0">
                <a:solidFill>
                  <a:schemeClr val="tx1">
                    <a:alpha val="41000"/>
                  </a:schemeClr>
                </a:solidFill>
                <a:latin typeface="Leelawadee UI" panose="020B0502040204020203" pitchFamily="34" charset="-34"/>
                <a:ea typeface="Ebrima" panose="02000000000000000000" pitchFamily="2" charset="0"/>
                <a:cs typeface="Leelawadee UI" panose="020B0502040204020203" pitchFamily="34" charset="-34"/>
              </a:rPr>
              <a:t>SLICERS</a:t>
            </a:r>
            <a:endParaRPr lang="en-US" sz="3200" b="1" dirty="0">
              <a:solidFill>
                <a:schemeClr val="tx1">
                  <a:alpha val="4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4" name="TextBox 93"/>
          <p:cNvSpPr txBox="1"/>
          <p:nvPr/>
        </p:nvSpPr>
        <p:spPr>
          <a:xfrm>
            <a:off x="2236226" y="3528527"/>
            <a:ext cx="2139432" cy="769441"/>
          </a:xfrm>
          <a:prstGeom prst="rect">
            <a:avLst/>
          </a:prstGeom>
          <a:noFill/>
        </p:spPr>
        <p:txBody>
          <a:bodyPr wrap="none" rtlCol="0">
            <a:spAutoFit/>
          </a:bodyPr>
          <a:lstStyle/>
          <a:p>
            <a:r>
              <a:rPr lang="en-US" sz="44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TABLES</a:t>
            </a:r>
            <a:endParaRPr lang="en-US" sz="48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08" name="Group 107"/>
          <p:cNvGrpSpPr/>
          <p:nvPr/>
        </p:nvGrpSpPr>
        <p:grpSpPr>
          <a:xfrm>
            <a:off x="4541525" y="2012650"/>
            <a:ext cx="1992672" cy="851484"/>
            <a:chOff x="4541525" y="2012650"/>
            <a:chExt cx="1992672" cy="851484"/>
          </a:xfrm>
        </p:grpSpPr>
        <p:grpSp>
          <p:nvGrpSpPr>
            <p:cNvPr id="73" name="Group 72"/>
            <p:cNvGrpSpPr/>
            <p:nvPr/>
          </p:nvGrpSpPr>
          <p:grpSpPr>
            <a:xfrm>
              <a:off x="4541525" y="2012650"/>
              <a:ext cx="1992672" cy="851484"/>
              <a:chOff x="4541525" y="2012650"/>
              <a:chExt cx="1992672" cy="851484"/>
            </a:xfrm>
          </p:grpSpPr>
          <p:sp>
            <p:nvSpPr>
              <p:cNvPr id="41" name="Rounded Rectangle 40"/>
              <p:cNvSpPr/>
              <p:nvPr/>
            </p:nvSpPr>
            <p:spPr>
              <a:xfrm>
                <a:off x="4541525" y="2052084"/>
                <a:ext cx="1992672" cy="812050"/>
              </a:xfrm>
              <a:prstGeom prst="roundRect">
                <a:avLst>
                  <a:gd name="adj" fmla="val 18948"/>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4847791" y="2012650"/>
                <a:ext cx="832279" cy="769441"/>
              </a:xfrm>
              <a:prstGeom prst="rect">
                <a:avLst/>
              </a:prstGeom>
              <a:noFill/>
            </p:spPr>
            <p:txBody>
              <a:bodyPr wrap="none" rtlCol="0">
                <a:spAutoFit/>
              </a:bodyPr>
              <a:lstStyle/>
              <a:p>
                <a:r>
                  <a:rPr lang="en-US" sz="4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3" name="Right Triangle 62"/>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731792" y="2476016"/>
                <a:ext cx="494046" cy="246221"/>
              </a:xfrm>
              <a:prstGeom prst="rect">
                <a:avLst/>
              </a:prstGeom>
              <a:noFill/>
            </p:spPr>
            <p:txBody>
              <a:bodyPr wrap="none" rtlCol="0">
                <a:spAutoFit/>
              </a:bodyPr>
              <a:lstStyle/>
              <a:p>
                <a:r>
                  <a:rPr lang="en-US" sz="100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72" name="Group 71"/>
              <p:cNvGrpSpPr/>
              <p:nvPr/>
            </p:nvGrpSpPr>
            <p:grpSpPr>
              <a:xfrm>
                <a:off x="5634268" y="2243690"/>
                <a:ext cx="497234" cy="247319"/>
                <a:chOff x="5698048" y="2283857"/>
                <a:chExt cx="497234" cy="247319"/>
              </a:xfrm>
            </p:grpSpPr>
            <p:sp>
              <p:nvSpPr>
                <p:cNvPr id="65" name="Rounded Rectangle 64"/>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ounded Rectangle 65"/>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ounded Rectangle 67"/>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ounded Rectangle 68"/>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ounded Rectangle 70"/>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06" name="Rectangle 105"/>
            <p:cNvSpPr/>
            <p:nvPr/>
          </p:nvSpPr>
          <p:spPr>
            <a:xfrm>
              <a:off x="4987000"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grpSp>
      <p:sp>
        <p:nvSpPr>
          <p:cNvPr id="79" name="TextBox 78">
            <a:extLst>
              <a:ext uri="{FF2B5EF4-FFF2-40B4-BE49-F238E27FC236}">
                <a16:creationId xmlns:a16="http://schemas.microsoft.com/office/drawing/2014/main" id="{0E62E35C-E8CE-43BC-99E5-0B673022DD75}"/>
              </a:ext>
            </a:extLst>
          </p:cNvPr>
          <p:cNvSpPr txBox="1"/>
          <p:nvPr/>
        </p:nvSpPr>
        <p:spPr>
          <a:xfrm>
            <a:off x="553120" y="1437325"/>
            <a:ext cx="3036857"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Scorecards</a:t>
            </a:r>
          </a:p>
        </p:txBody>
      </p:sp>
      <p:sp>
        <p:nvSpPr>
          <p:cNvPr id="85" name="Rectangle 84">
            <a:extLst>
              <a:ext uri="{FF2B5EF4-FFF2-40B4-BE49-F238E27FC236}">
                <a16:creationId xmlns:a16="http://schemas.microsoft.com/office/drawing/2014/main" id="{6448B054-A0B6-43AD-A7BC-8FF8D990584A}"/>
              </a:ext>
            </a:extLst>
          </p:cNvPr>
          <p:cNvSpPr/>
          <p:nvPr/>
        </p:nvSpPr>
        <p:spPr>
          <a:xfrm>
            <a:off x="6759" y="6383741"/>
            <a:ext cx="12191999" cy="523220"/>
          </a:xfrm>
          <a:prstGeom prst="rect">
            <a:avLst/>
          </a:prstGeom>
        </p:spPr>
        <p:txBody>
          <a:bodyPr wrap="square">
            <a:spAutoFit/>
          </a:bodyPr>
          <a:lstStyle/>
          <a:p>
            <a:pPr algn="ctr"/>
            <a:r>
              <a:rPr lang="en-US" sz="1400" i="1" dirty="0"/>
              <a:t>A succinct summary that captures the information most relevant to those reading it.  </a:t>
            </a:r>
          </a:p>
          <a:p>
            <a:pPr algn="ctr"/>
            <a:r>
              <a:rPr lang="en-US" sz="1400" i="1" dirty="0"/>
              <a:t>(Wikipedia).</a:t>
            </a:r>
          </a:p>
        </p:txBody>
      </p:sp>
    </p:spTree>
    <p:extLst>
      <p:ext uri="{BB962C8B-B14F-4D97-AF65-F5344CB8AC3E}">
        <p14:creationId xmlns:p14="http://schemas.microsoft.com/office/powerpoint/2010/main" val="354260073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278675" y="521066"/>
            <a:ext cx="4293325" cy="1881043"/>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348716"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74383" y="521066"/>
            <a:ext cx="2369559"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Designing</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5" name="TextBox 4"/>
          <p:cNvSpPr txBox="1"/>
          <p:nvPr/>
        </p:nvSpPr>
        <p:spPr>
          <a:xfrm>
            <a:off x="553120" y="864850"/>
            <a:ext cx="3093924" cy="931024"/>
          </a:xfrm>
          <a:prstGeom prst="rect">
            <a:avLst/>
          </a:prstGeom>
          <a:noFill/>
        </p:spPr>
        <p:txBody>
          <a:bodyPr wrap="none" rtlCol="0">
            <a:spAutoFit/>
          </a:bodyPr>
          <a:lstStyle/>
          <a:p>
            <a:r>
              <a:rPr lang="en-US" sz="5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Power BI</a:t>
            </a:r>
          </a:p>
        </p:txBody>
      </p:sp>
      <p:sp>
        <p:nvSpPr>
          <p:cNvPr id="6" name="TextBox 5"/>
          <p:cNvSpPr txBox="1"/>
          <p:nvPr/>
        </p:nvSpPr>
        <p:spPr>
          <a:xfrm>
            <a:off x="567648" y="1565348"/>
            <a:ext cx="3143425" cy="615553"/>
          </a:xfrm>
          <a:prstGeom prst="rect">
            <a:avLst/>
          </a:prstGeom>
          <a:noFill/>
        </p:spPr>
        <p:txBody>
          <a:bodyPr wrap="none" rtlCol="0">
            <a:spAutoFit/>
          </a:bodyPr>
          <a:lstStyle/>
          <a:p>
            <a:r>
              <a:rPr lang="en-US" sz="3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DASHBOARDS</a:t>
            </a:r>
          </a:p>
        </p:txBody>
      </p:sp>
      <p:sp>
        <p:nvSpPr>
          <p:cNvPr id="34" name="TextBox 33"/>
          <p:cNvSpPr txBox="1"/>
          <p:nvPr/>
        </p:nvSpPr>
        <p:spPr>
          <a:xfrm>
            <a:off x="940015" y="2844281"/>
            <a:ext cx="3461910" cy="1107996"/>
          </a:xfrm>
          <a:prstGeom prst="rect">
            <a:avLst/>
          </a:prstGeom>
          <a:noFill/>
        </p:spPr>
        <p:txBody>
          <a:bodyPr wrap="none" rtlCol="0">
            <a:spAutoFit/>
          </a:bodyPr>
          <a:lstStyle/>
          <a:p>
            <a:r>
              <a:rPr lang="en-US" sz="6600" b="1" dirty="0">
                <a:latin typeface="Leelawadee UI" panose="020B0502040204020203" pitchFamily="34" charset="-34"/>
                <a:ea typeface="Ebrima" panose="02000000000000000000" pitchFamily="2" charset="0"/>
                <a:cs typeface="Leelawadee UI" panose="020B0502040204020203" pitchFamily="34" charset="-34"/>
              </a:rPr>
              <a:t>CHARTS</a:t>
            </a:r>
            <a:endParaRPr lang="en-US" sz="72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35" name="TextBox 34"/>
          <p:cNvSpPr txBox="1"/>
          <p:nvPr/>
        </p:nvSpPr>
        <p:spPr>
          <a:xfrm>
            <a:off x="2049148" y="4653727"/>
            <a:ext cx="2318327" cy="523220"/>
          </a:xfrm>
          <a:prstGeom prst="rect">
            <a:avLst/>
          </a:prstGeom>
          <a:noFill/>
        </p:spPr>
        <p:txBody>
          <a:bodyPr wrap="none" rtlCol="0">
            <a:spAutoFit/>
          </a:bodyPr>
          <a:lstStyle/>
          <a:p>
            <a:r>
              <a:rPr lang="en-US" sz="2800" b="1" dirty="0">
                <a:solidFill>
                  <a:schemeClr val="tx1">
                    <a:alpha val="49000"/>
                  </a:schemeClr>
                </a:solidFill>
                <a:latin typeface="Leelawadee UI" panose="020B0502040204020203" pitchFamily="34" charset="-34"/>
                <a:ea typeface="Ebrima" panose="02000000000000000000" pitchFamily="2" charset="0"/>
                <a:cs typeface="Leelawadee UI" panose="020B0502040204020203" pitchFamily="34" charset="-34"/>
              </a:rPr>
              <a:t>INDICATORS</a:t>
            </a:r>
            <a:endParaRPr lang="en-US" sz="3200" b="1" dirty="0">
              <a:solidFill>
                <a:schemeClr val="tx1">
                  <a:alpha val="49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6" name="TextBox 35"/>
          <p:cNvSpPr txBox="1"/>
          <p:nvPr/>
        </p:nvSpPr>
        <p:spPr>
          <a:xfrm>
            <a:off x="3194361" y="5347155"/>
            <a:ext cx="1153586" cy="400110"/>
          </a:xfrm>
          <a:prstGeom prst="rect">
            <a:avLst/>
          </a:prstGeom>
          <a:noFill/>
        </p:spPr>
        <p:txBody>
          <a:bodyPr wrap="none" rtlCol="0">
            <a:spAutoFit/>
          </a:bodyPr>
          <a:lstStyle/>
          <a:p>
            <a:r>
              <a:rPr lang="en-US" sz="2000" b="1" dirty="0">
                <a:solidFill>
                  <a:schemeClr val="tx1">
                    <a:alpha val="25000"/>
                  </a:schemeClr>
                </a:solidFill>
                <a:latin typeface="Leelawadee UI" panose="020B0502040204020203" pitchFamily="34" charset="-34"/>
                <a:ea typeface="Ebrima" panose="02000000000000000000" pitchFamily="2" charset="0"/>
                <a:cs typeface="Leelawadee UI" panose="020B0502040204020203" pitchFamily="34" charset="-34"/>
              </a:rPr>
              <a:t>IMAGES</a:t>
            </a:r>
            <a:endParaRPr lang="en-US" sz="2400" b="1" dirty="0">
              <a:solidFill>
                <a:schemeClr val="tx1">
                  <a:alpha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7" name="TextBox 36"/>
          <p:cNvSpPr txBox="1"/>
          <p:nvPr/>
        </p:nvSpPr>
        <p:spPr>
          <a:xfrm>
            <a:off x="3709820" y="5609434"/>
            <a:ext cx="616644" cy="307777"/>
          </a:xfrm>
          <a:prstGeom prst="rect">
            <a:avLst/>
          </a:prstGeom>
          <a:noFill/>
        </p:spPr>
        <p:txBody>
          <a:bodyPr wrap="none" rtlCol="0">
            <a:spAutoFit/>
          </a:bodyPr>
          <a:lstStyle/>
          <a:p>
            <a:r>
              <a:rPr lang="en-US" sz="1400" b="1" dirty="0">
                <a:solidFill>
                  <a:schemeClr val="tx1">
                    <a:alpha val="14000"/>
                  </a:schemeClr>
                </a:solidFill>
                <a:latin typeface="Leelawadee UI" panose="020B0502040204020203" pitchFamily="34" charset="-34"/>
                <a:ea typeface="Ebrima" panose="02000000000000000000" pitchFamily="2" charset="0"/>
                <a:cs typeface="Leelawadee UI" panose="020B0502040204020203" pitchFamily="34" charset="-34"/>
              </a:rPr>
              <a:t>TEXT</a:t>
            </a:r>
            <a:endParaRPr lang="en-US" sz="1600" b="1" dirty="0">
              <a:solidFill>
                <a:schemeClr val="tx1">
                  <a:alpha val="14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TextBox 37"/>
          <p:cNvSpPr txBox="1"/>
          <p:nvPr/>
        </p:nvSpPr>
        <p:spPr>
          <a:xfrm>
            <a:off x="2343875" y="4098405"/>
            <a:ext cx="2036135" cy="769441"/>
          </a:xfrm>
          <a:prstGeom prst="rect">
            <a:avLst/>
          </a:prstGeom>
          <a:noFill/>
        </p:spPr>
        <p:txBody>
          <a:bodyPr wrap="none" rtlCol="0">
            <a:spAutoFit/>
          </a:bodyPr>
          <a:lstStyle/>
          <a:p>
            <a:r>
              <a:rPr lang="en-US" sz="44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CARDS</a:t>
            </a:r>
            <a:endParaRPr lang="en-US" sz="48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44" name="Rounded Rectangle 43"/>
          <p:cNvSpPr/>
          <p:nvPr/>
        </p:nvSpPr>
        <p:spPr>
          <a:xfrm>
            <a:off x="4347177" y="680483"/>
            <a:ext cx="1324678" cy="5359583"/>
          </a:xfrm>
          <a:prstGeom prst="roundRect">
            <a:avLst>
              <a:gd name="adj" fmla="val 1976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2928263" y="4988856"/>
            <a:ext cx="1430776" cy="523220"/>
          </a:xfrm>
          <a:prstGeom prst="rect">
            <a:avLst/>
          </a:prstGeom>
          <a:noFill/>
        </p:spPr>
        <p:txBody>
          <a:bodyPr wrap="none" rtlCol="0">
            <a:spAutoFit/>
          </a:bodyPr>
          <a:lstStyle/>
          <a:p>
            <a:r>
              <a:rPr lang="en-US" sz="2800" b="1" dirty="0">
                <a:solidFill>
                  <a:schemeClr val="tx1">
                    <a:alpha val="41000"/>
                  </a:schemeClr>
                </a:solidFill>
                <a:latin typeface="Leelawadee UI" panose="020B0502040204020203" pitchFamily="34" charset="-34"/>
                <a:ea typeface="Ebrima" panose="02000000000000000000" pitchFamily="2" charset="0"/>
                <a:cs typeface="Leelawadee UI" panose="020B0502040204020203" pitchFamily="34" charset="-34"/>
              </a:rPr>
              <a:t>TABLES</a:t>
            </a:r>
            <a:endParaRPr lang="en-US" sz="3200" b="1" dirty="0">
              <a:solidFill>
                <a:schemeClr val="tx1">
                  <a:alpha val="4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4" name="TextBox 93"/>
          <p:cNvSpPr txBox="1"/>
          <p:nvPr/>
        </p:nvSpPr>
        <p:spPr>
          <a:xfrm>
            <a:off x="2064339" y="3612820"/>
            <a:ext cx="2305439" cy="769441"/>
          </a:xfrm>
          <a:prstGeom prst="rect">
            <a:avLst/>
          </a:prstGeom>
          <a:noFill/>
        </p:spPr>
        <p:txBody>
          <a:bodyPr wrap="none" rtlCol="0">
            <a:spAutoFit/>
          </a:bodyPr>
          <a:lstStyle/>
          <a:p>
            <a:r>
              <a:rPr lang="en-US" sz="44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SLICERS</a:t>
            </a:r>
            <a:endParaRPr lang="en-US" sz="48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 name="Rectangle 1"/>
          <p:cNvSpPr/>
          <p:nvPr/>
        </p:nvSpPr>
        <p:spPr>
          <a:xfrm>
            <a:off x="5442313" y="689192"/>
            <a:ext cx="981061" cy="53508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4514376" y="1795874"/>
            <a:ext cx="1045028" cy="9340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art 6"/>
          <p:cNvSpPr/>
          <p:nvPr/>
        </p:nvSpPr>
        <p:spPr>
          <a:xfrm>
            <a:off x="4717666" y="2040216"/>
            <a:ext cx="330926" cy="269965"/>
          </a:xfrm>
          <a:prstGeom prst="hear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oon 8"/>
          <p:cNvSpPr/>
          <p:nvPr/>
        </p:nvSpPr>
        <p:spPr>
          <a:xfrm>
            <a:off x="4779457" y="3031593"/>
            <a:ext cx="186620" cy="330926"/>
          </a:xfrm>
          <a:prstGeom prst="moon">
            <a:avLst/>
          </a:prstGeom>
          <a:solidFill>
            <a:schemeClr val="tx1">
              <a:lumMod val="65000"/>
              <a:lumOff val="3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un 9"/>
          <p:cNvSpPr/>
          <p:nvPr/>
        </p:nvSpPr>
        <p:spPr>
          <a:xfrm>
            <a:off x="4645945" y="3939881"/>
            <a:ext cx="474367" cy="474367"/>
          </a:xfrm>
          <a:prstGeom prst="sun">
            <a:avLst/>
          </a:prstGeom>
          <a:solidFill>
            <a:schemeClr val="tx1">
              <a:lumMod val="65000"/>
              <a:lumOff val="3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p:cNvSpPr/>
          <p:nvPr/>
        </p:nvSpPr>
        <p:spPr>
          <a:xfrm>
            <a:off x="4699345" y="5076606"/>
            <a:ext cx="335497" cy="348004"/>
          </a:xfrm>
          <a:prstGeom prst="lightningBolt">
            <a:avLst/>
          </a:prstGeom>
          <a:solidFill>
            <a:schemeClr val="tx1">
              <a:lumMod val="65000"/>
              <a:lumOff val="35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5561153" y="1922280"/>
            <a:ext cx="747239" cy="681199"/>
            <a:chOff x="4715701" y="1116633"/>
            <a:chExt cx="747239" cy="681199"/>
          </a:xfrm>
        </p:grpSpPr>
        <p:grpSp>
          <p:nvGrpSpPr>
            <p:cNvPr id="96" name="Group 95"/>
            <p:cNvGrpSpPr/>
            <p:nvPr/>
          </p:nvGrpSpPr>
          <p:grpSpPr>
            <a:xfrm>
              <a:off x="4715701" y="1193524"/>
              <a:ext cx="67245" cy="527439"/>
              <a:chOff x="4541525" y="1167397"/>
              <a:chExt cx="67245" cy="527439"/>
            </a:xfrm>
          </p:grpSpPr>
          <p:sp>
            <p:nvSpPr>
              <p:cNvPr id="102" name="Rectangle 101"/>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p:cNvGrpSpPr/>
            <p:nvPr/>
          </p:nvGrpSpPr>
          <p:grpSpPr>
            <a:xfrm>
              <a:off x="4782946" y="1116633"/>
              <a:ext cx="679994" cy="681199"/>
              <a:chOff x="4782946" y="1116633"/>
              <a:chExt cx="679994" cy="681199"/>
            </a:xfrm>
          </p:grpSpPr>
          <p:sp>
            <p:nvSpPr>
              <p:cNvPr id="98" name="Rectangle 97"/>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99" name="Rectangle 98"/>
              <p:cNvSpPr/>
              <p:nvPr/>
            </p:nvSpPr>
            <p:spPr>
              <a:xfrm>
                <a:off x="4782946" y="1271885"/>
                <a:ext cx="679994" cy="215444"/>
              </a:xfrm>
              <a:prstGeom prst="rect">
                <a:avLst/>
              </a:prstGeom>
            </p:spPr>
            <p:txBody>
              <a:bodyPr wrap="none">
                <a:spAutoFit/>
              </a:bodyPr>
              <a:lstStyle/>
              <a:p>
                <a:r>
                  <a:rPr lang="la-Latn" sz="800" dirty="0">
                    <a:solidFill>
                      <a:schemeClr val="tx1">
                        <a:alpha val="44000"/>
                      </a:schemeClr>
                    </a:solidFill>
                    <a:effectLst/>
                  </a:rPr>
                  <a:t>consectetur</a:t>
                </a:r>
                <a:endParaRPr lang="en-US" dirty="0"/>
              </a:p>
            </p:txBody>
          </p:sp>
          <p:sp>
            <p:nvSpPr>
              <p:cNvPr id="100" name="Rectangle 99"/>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101" name="Rectangle 100"/>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106" name="TextBox 105"/>
          <p:cNvSpPr txBox="1"/>
          <p:nvPr/>
        </p:nvSpPr>
        <p:spPr>
          <a:xfrm>
            <a:off x="4694663" y="2307409"/>
            <a:ext cx="482229"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grpSp>
        <p:nvGrpSpPr>
          <p:cNvPr id="22" name="Group 21"/>
          <p:cNvGrpSpPr/>
          <p:nvPr/>
        </p:nvGrpSpPr>
        <p:grpSpPr>
          <a:xfrm>
            <a:off x="6712097" y="870805"/>
            <a:ext cx="4609932" cy="232430"/>
            <a:chOff x="6712098" y="870805"/>
            <a:chExt cx="4554104" cy="232430"/>
          </a:xfrm>
        </p:grpSpPr>
        <p:grpSp>
          <p:nvGrpSpPr>
            <p:cNvPr id="16" name="Group 15"/>
            <p:cNvGrpSpPr/>
            <p:nvPr/>
          </p:nvGrpSpPr>
          <p:grpSpPr>
            <a:xfrm>
              <a:off x="6712098" y="870805"/>
              <a:ext cx="4554104" cy="232430"/>
              <a:chOff x="6644640" y="862097"/>
              <a:chExt cx="4554104" cy="232430"/>
            </a:xfrm>
            <a:solidFill>
              <a:schemeClr val="bg1"/>
            </a:solidFill>
          </p:grpSpPr>
          <p:sp>
            <p:nvSpPr>
              <p:cNvPr id="13" name="Rectangle 12"/>
              <p:cNvSpPr/>
              <p:nvPr/>
            </p:nvSpPr>
            <p:spPr>
              <a:xfrm>
                <a:off x="6644640"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solidFill>
                    <a:schemeClr val="bg1">
                      <a:lumMod val="75000"/>
                    </a:schemeClr>
                  </a:solidFill>
                </a:endParaRPr>
              </a:p>
            </p:txBody>
          </p:sp>
          <p:sp>
            <p:nvSpPr>
              <p:cNvPr id="107" name="Rectangle 106"/>
              <p:cNvSpPr/>
              <p:nvPr/>
            </p:nvSpPr>
            <p:spPr>
              <a:xfrm>
                <a:off x="7218093"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7791546"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8364999" y="862097"/>
                <a:ext cx="539931" cy="23243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0" name="Rectangle 109"/>
              <p:cNvSpPr/>
              <p:nvPr/>
            </p:nvSpPr>
            <p:spPr>
              <a:xfrm>
                <a:off x="8938452"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9511905"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10085358"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10658813" y="862097"/>
                <a:ext cx="539931" cy="23243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5" name="TextBox 114"/>
            <p:cNvSpPr txBox="1"/>
            <p:nvPr/>
          </p:nvSpPr>
          <p:spPr>
            <a:xfrm>
              <a:off x="6740948" y="886992"/>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16" name="TextBox 115"/>
            <p:cNvSpPr txBox="1"/>
            <p:nvPr/>
          </p:nvSpPr>
          <p:spPr>
            <a:xfrm>
              <a:off x="7314401" y="886991"/>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17" name="TextBox 116"/>
            <p:cNvSpPr txBox="1"/>
            <p:nvPr/>
          </p:nvSpPr>
          <p:spPr>
            <a:xfrm>
              <a:off x="7887854" y="886991"/>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18" name="TextBox 117"/>
            <p:cNvSpPr txBox="1"/>
            <p:nvPr/>
          </p:nvSpPr>
          <p:spPr>
            <a:xfrm>
              <a:off x="8461307" y="892462"/>
              <a:ext cx="482229" cy="200055"/>
            </a:xfrm>
            <a:prstGeom prst="rect">
              <a:avLst/>
            </a:prstGeom>
            <a:noFill/>
          </p:spPr>
          <p:txBody>
            <a:bodyPr wrap="square" rtlCol="0">
              <a:spAutoFit/>
            </a:bodyPr>
            <a:lstStyle/>
            <a:p>
              <a:pPr algn="ctr"/>
              <a:r>
                <a:rPr lang="la-Latn" sz="700" dirty="0">
                  <a:solidFill>
                    <a:schemeClr val="bg1"/>
                  </a:solidFill>
                  <a:effectLst/>
                </a:rPr>
                <a:t>Lorem</a:t>
              </a:r>
              <a:endParaRPr lang="la-Latn" sz="700" dirty="0">
                <a:solidFill>
                  <a:schemeClr val="bg1"/>
                </a:solidFill>
              </a:endParaRPr>
            </a:p>
          </p:txBody>
        </p:sp>
        <p:sp>
          <p:nvSpPr>
            <p:cNvPr id="119" name="TextBox 118"/>
            <p:cNvSpPr txBox="1"/>
            <p:nvPr/>
          </p:nvSpPr>
          <p:spPr>
            <a:xfrm>
              <a:off x="9034760" y="892462"/>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20" name="TextBox 119"/>
            <p:cNvSpPr txBox="1"/>
            <p:nvPr/>
          </p:nvSpPr>
          <p:spPr>
            <a:xfrm>
              <a:off x="9608213" y="886990"/>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21" name="TextBox 120"/>
            <p:cNvSpPr txBox="1"/>
            <p:nvPr/>
          </p:nvSpPr>
          <p:spPr>
            <a:xfrm>
              <a:off x="10181666" y="886989"/>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22" name="TextBox 121"/>
            <p:cNvSpPr txBox="1"/>
            <p:nvPr/>
          </p:nvSpPr>
          <p:spPr>
            <a:xfrm>
              <a:off x="10755121" y="886988"/>
              <a:ext cx="482229" cy="200055"/>
            </a:xfrm>
            <a:prstGeom prst="rect">
              <a:avLst/>
            </a:prstGeom>
            <a:noFill/>
          </p:spPr>
          <p:txBody>
            <a:bodyPr wrap="square" rtlCol="0">
              <a:spAutoFit/>
            </a:bodyPr>
            <a:lstStyle/>
            <a:p>
              <a:pPr algn="ctr"/>
              <a:r>
                <a:rPr lang="la-Latn" sz="700" dirty="0">
                  <a:solidFill>
                    <a:schemeClr val="tx1">
                      <a:alpha val="44000"/>
                    </a:schemeClr>
                  </a:solidFill>
                  <a:effectLst/>
                </a:rPr>
                <a:t>Lorem</a:t>
              </a:r>
              <a:endParaRPr lang="la-Latn" sz="700" dirty="0">
                <a:solidFill>
                  <a:schemeClr val="tx1">
                    <a:alpha val="44000"/>
                  </a:schemeClr>
                </a:solidFill>
              </a:endParaRPr>
            </a:p>
          </p:txBody>
        </p:sp>
      </p:grpSp>
      <p:sp>
        <p:nvSpPr>
          <p:cNvPr id="123" name="Rectangle 122"/>
          <p:cNvSpPr/>
          <p:nvPr/>
        </p:nvSpPr>
        <p:spPr>
          <a:xfrm>
            <a:off x="6720417" y="1242742"/>
            <a:ext cx="1450394" cy="1283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8309562" y="1250102"/>
            <a:ext cx="3012468" cy="12838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6710768" y="2670240"/>
            <a:ext cx="2041346" cy="1911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p:cNvSpPr/>
          <p:nvPr/>
        </p:nvSpPr>
        <p:spPr>
          <a:xfrm>
            <a:off x="8892630" y="2670240"/>
            <a:ext cx="2429399" cy="85828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p:cNvSpPr/>
          <p:nvPr/>
        </p:nvSpPr>
        <p:spPr>
          <a:xfrm>
            <a:off x="8892631" y="3664797"/>
            <a:ext cx="2429398" cy="916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p:cNvSpPr/>
          <p:nvPr/>
        </p:nvSpPr>
        <p:spPr>
          <a:xfrm>
            <a:off x="6720417" y="4717777"/>
            <a:ext cx="4601612" cy="11117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TextBox 128"/>
          <p:cNvSpPr txBox="1"/>
          <p:nvPr/>
        </p:nvSpPr>
        <p:spPr>
          <a:xfrm>
            <a:off x="5469453" y="5055340"/>
            <a:ext cx="871406" cy="846386"/>
          </a:xfrm>
          <a:prstGeom prst="rect">
            <a:avLst/>
          </a:prstGeom>
          <a:noFill/>
        </p:spPr>
        <p:txBody>
          <a:bodyPr wrap="square" rtlCol="0">
            <a:spAutoFit/>
          </a:bodyPr>
          <a:lstStyle/>
          <a:p>
            <a:r>
              <a:rPr lang="la-Latn" sz="700" dirty="0">
                <a:solidFill>
                  <a:schemeClr val="tx1">
                    <a:alpha val="21000"/>
                  </a:schemeClr>
                </a:solidFill>
                <a:effectLst/>
              </a:rPr>
              <a:t>Lorem ipsum dolor sit amet, consectetur adipiscing elit, sed do eiusmod tempor incididunt ut labore</a:t>
            </a:r>
            <a:endParaRPr lang="la-Latn" sz="700" dirty="0">
              <a:solidFill>
                <a:schemeClr val="tx1">
                  <a:alpha val="21000"/>
                </a:schemeClr>
              </a:solidFill>
            </a:endParaRPr>
          </a:p>
        </p:txBody>
      </p:sp>
      <p:cxnSp>
        <p:nvCxnSpPr>
          <p:cNvPr id="130" name="Straight Connector 129"/>
          <p:cNvCxnSpPr/>
          <p:nvPr/>
        </p:nvCxnSpPr>
        <p:spPr>
          <a:xfrm>
            <a:off x="5517512" y="4960281"/>
            <a:ext cx="823347" cy="0"/>
          </a:xfrm>
          <a:prstGeom prst="line">
            <a:avLst/>
          </a:prstGeom>
          <a:ln>
            <a:solidFill>
              <a:schemeClr val="dk1">
                <a:alpha val="6000"/>
              </a:schemeClr>
            </a:solidFill>
          </a:ln>
        </p:spPr>
        <p:style>
          <a:lnRef idx="1">
            <a:schemeClr val="dk1"/>
          </a:lnRef>
          <a:fillRef idx="0">
            <a:schemeClr val="dk1"/>
          </a:fillRef>
          <a:effectRef idx="0">
            <a:schemeClr val="dk1"/>
          </a:effectRef>
          <a:fontRef idx="minor">
            <a:schemeClr val="tx1"/>
          </a:fontRef>
        </p:style>
      </p:cxnSp>
      <p:graphicFrame>
        <p:nvGraphicFramePr>
          <p:cNvPr id="131" name="Chart 130"/>
          <p:cNvGraphicFramePr/>
          <p:nvPr/>
        </p:nvGraphicFramePr>
        <p:xfrm>
          <a:off x="6229758" y="2721655"/>
          <a:ext cx="2995326" cy="1952040"/>
        </p:xfrm>
        <a:graphic>
          <a:graphicData uri="http://schemas.openxmlformats.org/drawingml/2006/chart">
            <c:chart xmlns:c="http://schemas.openxmlformats.org/drawingml/2006/chart" xmlns:r="http://schemas.openxmlformats.org/officeDocument/2006/relationships" r:id="rId3"/>
          </a:graphicData>
        </a:graphic>
      </p:graphicFrame>
      <p:sp>
        <p:nvSpPr>
          <p:cNvPr id="132" name="TextBox 131"/>
          <p:cNvSpPr txBox="1"/>
          <p:nvPr/>
        </p:nvSpPr>
        <p:spPr>
          <a:xfrm>
            <a:off x="7312561" y="3155345"/>
            <a:ext cx="832279" cy="769441"/>
          </a:xfrm>
          <a:prstGeom prst="rect">
            <a:avLst/>
          </a:prstGeom>
          <a:noFill/>
        </p:spPr>
        <p:txBody>
          <a:bodyPr wrap="none" rtlCol="0">
            <a:spAutoFit/>
          </a:bodyPr>
          <a:lstStyle/>
          <a:p>
            <a:r>
              <a:rPr lang="en-US" sz="4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aphicFrame>
        <p:nvGraphicFramePr>
          <p:cNvPr id="133" name="Chart 132"/>
          <p:cNvGraphicFramePr/>
          <p:nvPr/>
        </p:nvGraphicFramePr>
        <p:xfrm>
          <a:off x="6736795" y="4857006"/>
          <a:ext cx="4597688" cy="9305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4" name="Chart 133"/>
          <p:cNvGraphicFramePr/>
          <p:nvPr/>
        </p:nvGraphicFramePr>
        <p:xfrm>
          <a:off x="8846401" y="2648216"/>
          <a:ext cx="2488082" cy="9011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35" name="Chart 134"/>
          <p:cNvGraphicFramePr/>
          <p:nvPr/>
        </p:nvGraphicFramePr>
        <p:xfrm>
          <a:off x="8416788" y="1398801"/>
          <a:ext cx="3117987" cy="113516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36" name="Table 135"/>
          <p:cNvGraphicFramePr>
            <a:graphicFrameLocks noGrp="1"/>
          </p:cNvGraphicFramePr>
          <p:nvPr/>
        </p:nvGraphicFramePr>
        <p:xfrm>
          <a:off x="8892630" y="3664797"/>
          <a:ext cx="2429399" cy="921430"/>
        </p:xfrm>
        <a:graphic>
          <a:graphicData uri="http://schemas.openxmlformats.org/drawingml/2006/table">
            <a:tbl>
              <a:tblPr firstRow="1" bandRow="1">
                <a:tableStyleId>{C083E6E3-FA7D-4D7B-A595-EF9225AFEA82}</a:tableStyleId>
              </a:tblPr>
              <a:tblGrid>
                <a:gridCol w="935308">
                  <a:extLst>
                    <a:ext uri="{9D8B030D-6E8A-4147-A177-3AD203B41FA5}">
                      <a16:colId xmlns:a16="http://schemas.microsoft.com/office/drawing/2014/main" val="1167939584"/>
                    </a:ext>
                  </a:extLst>
                </a:gridCol>
                <a:gridCol w="716345">
                  <a:extLst>
                    <a:ext uri="{9D8B030D-6E8A-4147-A177-3AD203B41FA5}">
                      <a16:colId xmlns:a16="http://schemas.microsoft.com/office/drawing/2014/main" val="92675983"/>
                    </a:ext>
                  </a:extLst>
                </a:gridCol>
                <a:gridCol w="777746">
                  <a:extLst>
                    <a:ext uri="{9D8B030D-6E8A-4147-A177-3AD203B41FA5}">
                      <a16:colId xmlns:a16="http://schemas.microsoft.com/office/drawing/2014/main" val="3862013556"/>
                    </a:ext>
                  </a:extLst>
                </a:gridCol>
              </a:tblGrid>
              <a:tr h="269881">
                <a:tc>
                  <a:txBody>
                    <a:bodyPr/>
                    <a:lstStyle/>
                    <a:p>
                      <a:pPr algn="l"/>
                      <a:r>
                        <a:rPr lang="en-US" sz="700" dirty="0">
                          <a:solidFill>
                            <a:schemeClr val="bg1">
                              <a:lumMod val="65000"/>
                            </a:schemeClr>
                          </a:solidFill>
                        </a:rPr>
                        <a:t>Category</a:t>
                      </a:r>
                      <a:r>
                        <a:rPr lang="en-US" sz="700" baseline="0" dirty="0">
                          <a:solidFill>
                            <a:schemeClr val="bg1">
                              <a:lumMod val="65000"/>
                            </a:schemeClr>
                          </a:solidFill>
                        </a:rPr>
                        <a:t> A</a:t>
                      </a:r>
                      <a:endParaRPr lang="en-US" sz="700" dirty="0">
                        <a:solidFill>
                          <a:schemeClr val="bg1">
                            <a:lumMod val="6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solidFill>
                            <a:schemeClr val="bg1">
                              <a:lumMod val="65000"/>
                            </a:schemeClr>
                          </a:solidFill>
                        </a:rPr>
                        <a:t>Category</a:t>
                      </a:r>
                      <a:r>
                        <a:rPr lang="en-US" sz="700" baseline="0" dirty="0">
                          <a:solidFill>
                            <a:schemeClr val="bg1">
                              <a:lumMod val="65000"/>
                            </a:schemeClr>
                          </a:solidFill>
                        </a:rPr>
                        <a:t> B</a:t>
                      </a:r>
                      <a:endParaRPr lang="en-US" sz="700" dirty="0">
                        <a:solidFill>
                          <a:schemeClr val="bg1">
                            <a:lumMod val="65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700" dirty="0">
                          <a:solidFill>
                            <a:schemeClr val="bg1">
                              <a:lumMod val="65000"/>
                            </a:schemeClr>
                          </a:solidFill>
                        </a:rPr>
                        <a:t>Category</a:t>
                      </a:r>
                      <a:r>
                        <a:rPr lang="en-US" sz="700" baseline="0" dirty="0">
                          <a:solidFill>
                            <a:schemeClr val="bg1">
                              <a:lumMod val="65000"/>
                            </a:schemeClr>
                          </a:solidFill>
                        </a:rPr>
                        <a:t> C</a:t>
                      </a:r>
                      <a:endParaRPr lang="en-US" sz="700" dirty="0">
                        <a:solidFill>
                          <a:schemeClr val="bg1">
                            <a:lumMod val="65000"/>
                          </a:schemeClr>
                        </a:solidFill>
                      </a:endParaRPr>
                    </a:p>
                  </a:txBody>
                  <a:tcPr anchor="ctr"/>
                </a:tc>
                <a:extLst>
                  <a:ext uri="{0D108BD9-81ED-4DB2-BD59-A6C34878D82A}">
                    <a16:rowId xmlns:a16="http://schemas.microsoft.com/office/drawing/2014/main" val="830532694"/>
                  </a:ext>
                </a:extLst>
              </a:tr>
              <a:tr h="217183">
                <a:tc>
                  <a:txBody>
                    <a:bodyPr/>
                    <a:lstStyle/>
                    <a:p>
                      <a:r>
                        <a:rPr lang="la-Latn" sz="800" dirty="0">
                          <a:solidFill>
                            <a:schemeClr val="accent3">
                              <a:alpha val="76000"/>
                            </a:schemeClr>
                          </a:solidFill>
                          <a:effectLst/>
                        </a:rPr>
                        <a:t>fugiat nulla </a:t>
                      </a:r>
                      <a:endParaRPr lang="en-US" dirty="0">
                        <a:solidFill>
                          <a:schemeClr val="accent3">
                            <a:alpha val="76000"/>
                          </a:schemeClr>
                        </a:solidFill>
                      </a:endParaRPr>
                    </a:p>
                  </a:txBody>
                  <a:tcPr anchor="ctr"/>
                </a:tc>
                <a:tc>
                  <a:txBody>
                    <a:bodyPr/>
                    <a:lstStyle/>
                    <a:p>
                      <a:pPr algn="ctr"/>
                      <a:r>
                        <a:rPr lang="en-US" sz="800" dirty="0">
                          <a:solidFill>
                            <a:schemeClr val="accent3">
                              <a:alpha val="76000"/>
                            </a:schemeClr>
                          </a:solidFill>
                        </a:rPr>
                        <a:t>87</a:t>
                      </a:r>
                    </a:p>
                  </a:txBody>
                  <a:tcPr/>
                </a:tc>
                <a:tc>
                  <a:txBody>
                    <a:bodyPr/>
                    <a:lstStyle/>
                    <a:p>
                      <a:pPr algn="ctr"/>
                      <a:r>
                        <a:rPr lang="en-US" sz="800" dirty="0">
                          <a:solidFill>
                            <a:schemeClr val="accent3">
                              <a:alpha val="76000"/>
                            </a:schemeClr>
                          </a:solidFill>
                        </a:rPr>
                        <a:t>87</a:t>
                      </a:r>
                    </a:p>
                  </a:txBody>
                  <a:tcPr/>
                </a:tc>
                <a:extLst>
                  <a:ext uri="{0D108BD9-81ED-4DB2-BD59-A6C34878D82A}">
                    <a16:rowId xmlns:a16="http://schemas.microsoft.com/office/drawing/2014/main" val="1087852871"/>
                  </a:ext>
                </a:extLst>
              </a:tr>
              <a:tr h="217183">
                <a:tc>
                  <a:txBody>
                    <a:bodyPr/>
                    <a:lstStyle/>
                    <a:p>
                      <a:r>
                        <a:rPr lang="la-Latn" sz="800" dirty="0">
                          <a:solidFill>
                            <a:schemeClr val="accent3">
                              <a:alpha val="76000"/>
                            </a:schemeClr>
                          </a:solidFill>
                          <a:effectLst/>
                        </a:rPr>
                        <a:t>fugiat nulla </a:t>
                      </a:r>
                      <a:endParaRPr lang="en-US" dirty="0">
                        <a:solidFill>
                          <a:schemeClr val="accent3">
                            <a:alpha val="76000"/>
                          </a:schemeClr>
                        </a:solidFill>
                      </a:endParaRPr>
                    </a:p>
                  </a:txBody>
                  <a:tcPr anchor="ctr"/>
                </a:tc>
                <a:tc>
                  <a:txBody>
                    <a:bodyPr/>
                    <a:lstStyle/>
                    <a:p>
                      <a:pPr algn="ctr"/>
                      <a:r>
                        <a:rPr lang="en-US" sz="800" dirty="0">
                          <a:solidFill>
                            <a:schemeClr val="accent3">
                              <a:alpha val="76000"/>
                            </a:schemeClr>
                          </a:solidFill>
                        </a:rPr>
                        <a:t>87</a:t>
                      </a:r>
                    </a:p>
                  </a:txBody>
                  <a:tcPr/>
                </a:tc>
                <a:tc>
                  <a:txBody>
                    <a:bodyPr/>
                    <a:lstStyle/>
                    <a:p>
                      <a:pPr algn="ctr"/>
                      <a:r>
                        <a:rPr lang="en-US" sz="800" dirty="0">
                          <a:solidFill>
                            <a:schemeClr val="accent3">
                              <a:alpha val="76000"/>
                            </a:schemeClr>
                          </a:solidFill>
                        </a:rPr>
                        <a:t>87</a:t>
                      </a:r>
                    </a:p>
                  </a:txBody>
                  <a:tcPr/>
                </a:tc>
                <a:extLst>
                  <a:ext uri="{0D108BD9-81ED-4DB2-BD59-A6C34878D82A}">
                    <a16:rowId xmlns:a16="http://schemas.microsoft.com/office/drawing/2014/main" val="893488242"/>
                  </a:ext>
                </a:extLst>
              </a:tr>
              <a:tr h="217183">
                <a:tc>
                  <a:txBody>
                    <a:bodyPr/>
                    <a:lstStyle/>
                    <a:p>
                      <a:r>
                        <a:rPr lang="la-Latn" sz="800" dirty="0">
                          <a:solidFill>
                            <a:schemeClr val="accent3">
                              <a:alpha val="76000"/>
                            </a:schemeClr>
                          </a:solidFill>
                          <a:effectLst/>
                        </a:rPr>
                        <a:t>fugiat nulla </a:t>
                      </a:r>
                      <a:endParaRPr lang="en-US" dirty="0">
                        <a:solidFill>
                          <a:schemeClr val="accent3">
                            <a:alpha val="76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accent3">
                              <a:alpha val="76000"/>
                            </a:schemeClr>
                          </a:solidFill>
                        </a:rPr>
                        <a:t>87</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800" dirty="0">
                          <a:solidFill>
                            <a:schemeClr val="accent3">
                              <a:alpha val="76000"/>
                            </a:schemeClr>
                          </a:solidFill>
                        </a:rPr>
                        <a:t>87</a:t>
                      </a:r>
                    </a:p>
                  </a:txBody>
                  <a:tcPr/>
                </a:tc>
                <a:extLst>
                  <a:ext uri="{0D108BD9-81ED-4DB2-BD59-A6C34878D82A}">
                    <a16:rowId xmlns:a16="http://schemas.microsoft.com/office/drawing/2014/main" val="901784435"/>
                  </a:ext>
                </a:extLst>
              </a:tr>
            </a:tbl>
          </a:graphicData>
        </a:graphic>
      </p:graphicFrame>
      <p:grpSp>
        <p:nvGrpSpPr>
          <p:cNvPr id="21" name="Group 20"/>
          <p:cNvGrpSpPr/>
          <p:nvPr/>
        </p:nvGrpSpPr>
        <p:grpSpPr>
          <a:xfrm>
            <a:off x="6682068" y="1150480"/>
            <a:ext cx="1520710" cy="1906114"/>
            <a:chOff x="6703334" y="1150480"/>
            <a:chExt cx="1520710" cy="1906114"/>
          </a:xfrm>
        </p:grpSpPr>
        <p:graphicFrame>
          <p:nvGraphicFramePr>
            <p:cNvPr id="137" name="Chart 136"/>
            <p:cNvGraphicFramePr/>
            <p:nvPr/>
          </p:nvGraphicFramePr>
          <p:xfrm>
            <a:off x="6703334" y="1150480"/>
            <a:ext cx="1520710" cy="1906114"/>
          </p:xfrm>
          <a:graphic>
            <a:graphicData uri="http://schemas.openxmlformats.org/drawingml/2006/chart">
              <c:chart xmlns:c="http://schemas.openxmlformats.org/drawingml/2006/chart" xmlns:r="http://schemas.openxmlformats.org/officeDocument/2006/relationships" r:id="rId7"/>
            </a:graphicData>
          </a:graphic>
        </p:graphicFrame>
        <p:sp>
          <p:nvSpPr>
            <p:cNvPr id="138" name="TextBox 137"/>
            <p:cNvSpPr txBox="1"/>
            <p:nvPr/>
          </p:nvSpPr>
          <p:spPr>
            <a:xfrm>
              <a:off x="6843727" y="2161434"/>
              <a:ext cx="1239923" cy="276999"/>
            </a:xfrm>
            <a:prstGeom prst="rect">
              <a:avLst/>
            </a:prstGeom>
            <a:noFill/>
          </p:spPr>
          <p:txBody>
            <a:bodyPr wrap="square" rtlCol="0">
              <a:spAutoFit/>
            </a:bodyPr>
            <a:lstStyle/>
            <a:p>
              <a:pPr algn="ctr"/>
              <a:r>
                <a:rPr lang="la-Latn" sz="1200" b="1" dirty="0">
                  <a:solidFill>
                    <a:schemeClr val="tx1">
                      <a:alpha val="19000"/>
                    </a:schemeClr>
                  </a:solidFill>
                  <a:effectLst/>
                </a:rPr>
                <a:t>ADIPISCING</a:t>
              </a:r>
              <a:endParaRPr lang="la-Latn" sz="1200" b="1" dirty="0">
                <a:solidFill>
                  <a:schemeClr val="tx1">
                    <a:alpha val="19000"/>
                  </a:schemeClr>
                </a:solidFill>
              </a:endParaRPr>
            </a:p>
          </p:txBody>
        </p:sp>
        <p:sp>
          <p:nvSpPr>
            <p:cNvPr id="139" name="Isosceles Triangle 138"/>
            <p:cNvSpPr/>
            <p:nvPr/>
          </p:nvSpPr>
          <p:spPr>
            <a:xfrm>
              <a:off x="7431725" y="1354015"/>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TextBox 139"/>
            <p:cNvSpPr txBox="1"/>
            <p:nvPr/>
          </p:nvSpPr>
          <p:spPr>
            <a:xfrm>
              <a:off x="7022074" y="2296456"/>
              <a:ext cx="910309" cy="200875"/>
            </a:xfrm>
            <a:prstGeom prst="rect">
              <a:avLst/>
            </a:prstGeom>
            <a:noFill/>
          </p:spPr>
          <p:txBody>
            <a:bodyPr wrap="square" rtlCol="0">
              <a:spAutoFit/>
            </a:bodyPr>
            <a:lstStyle/>
            <a:p>
              <a:pPr algn="just"/>
              <a:r>
                <a:rPr lang="la-Latn" sz="700" dirty="0">
                  <a:solidFill>
                    <a:schemeClr val="tx1">
                      <a:alpha val="16000"/>
                    </a:schemeClr>
                  </a:solidFill>
                  <a:effectLst/>
                </a:rPr>
                <a:t>Lorem ipsum dolor</a:t>
              </a:r>
              <a:endParaRPr lang="la-Latn" sz="700" dirty="0">
                <a:solidFill>
                  <a:schemeClr val="tx1">
                    <a:alpha val="16000"/>
                  </a:schemeClr>
                </a:solidFill>
              </a:endParaRPr>
            </a:p>
          </p:txBody>
        </p:sp>
        <p:sp>
          <p:nvSpPr>
            <p:cNvPr id="141" name="TextBox 140"/>
            <p:cNvSpPr txBox="1"/>
            <p:nvPr/>
          </p:nvSpPr>
          <p:spPr>
            <a:xfrm>
              <a:off x="6900272" y="1636815"/>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142" name="TextBox 141"/>
          <p:cNvSpPr txBox="1"/>
          <p:nvPr/>
        </p:nvSpPr>
        <p:spPr>
          <a:xfrm>
            <a:off x="4677399" y="3341399"/>
            <a:ext cx="482229"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43" name="TextBox 142"/>
          <p:cNvSpPr txBox="1"/>
          <p:nvPr/>
        </p:nvSpPr>
        <p:spPr>
          <a:xfrm>
            <a:off x="4672691" y="4375389"/>
            <a:ext cx="482229"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44" name="TextBox 143"/>
          <p:cNvSpPr txBox="1"/>
          <p:nvPr/>
        </p:nvSpPr>
        <p:spPr>
          <a:xfrm>
            <a:off x="4672691" y="5409379"/>
            <a:ext cx="482229"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45" name="TextBox 144"/>
          <p:cNvSpPr txBox="1"/>
          <p:nvPr/>
        </p:nvSpPr>
        <p:spPr>
          <a:xfrm>
            <a:off x="6804319" y="4713056"/>
            <a:ext cx="3256275"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a:t>
            </a:r>
            <a:endParaRPr lang="la-Latn" sz="700" dirty="0">
              <a:solidFill>
                <a:schemeClr val="tx1">
                  <a:alpha val="44000"/>
                </a:schemeClr>
              </a:solidFill>
            </a:endParaRPr>
          </a:p>
        </p:txBody>
      </p:sp>
      <p:sp>
        <p:nvSpPr>
          <p:cNvPr id="146" name="TextBox 145"/>
          <p:cNvSpPr txBox="1"/>
          <p:nvPr/>
        </p:nvSpPr>
        <p:spPr>
          <a:xfrm>
            <a:off x="8371562" y="1238670"/>
            <a:ext cx="3256275"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a:t>
            </a:r>
            <a:endParaRPr lang="la-Latn" sz="700" dirty="0">
              <a:solidFill>
                <a:schemeClr val="tx1">
                  <a:alpha val="44000"/>
                </a:schemeClr>
              </a:solidFill>
            </a:endParaRPr>
          </a:p>
        </p:txBody>
      </p:sp>
      <p:sp>
        <p:nvSpPr>
          <p:cNvPr id="147" name="TextBox 146"/>
          <p:cNvSpPr txBox="1"/>
          <p:nvPr/>
        </p:nvSpPr>
        <p:spPr>
          <a:xfrm>
            <a:off x="6804319" y="2665519"/>
            <a:ext cx="1734193"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a:t>
            </a:r>
            <a:endParaRPr lang="la-Latn" sz="700" dirty="0">
              <a:solidFill>
                <a:schemeClr val="tx1">
                  <a:alpha val="44000"/>
                </a:schemeClr>
              </a:solidFill>
            </a:endParaRPr>
          </a:p>
        </p:txBody>
      </p:sp>
      <p:sp>
        <p:nvSpPr>
          <p:cNvPr id="148" name="TextBox 147"/>
          <p:cNvSpPr txBox="1"/>
          <p:nvPr/>
        </p:nvSpPr>
        <p:spPr>
          <a:xfrm>
            <a:off x="8920784" y="2660941"/>
            <a:ext cx="1734193" cy="200055"/>
          </a:xfrm>
          <a:prstGeom prst="rect">
            <a:avLst/>
          </a:prstGeom>
          <a:noFill/>
        </p:spPr>
        <p:txBody>
          <a:bodyPr wrap="square" rtlCol="0">
            <a:spAutoFit/>
          </a:bodyPr>
          <a:lstStyle/>
          <a:p>
            <a:pPr algn="just"/>
            <a:r>
              <a:rPr lang="la-Latn" sz="700" dirty="0">
                <a:solidFill>
                  <a:schemeClr val="bg1"/>
                </a:solidFill>
                <a:effectLst/>
              </a:rPr>
              <a:t>Lorem ipsum dolor sit amet</a:t>
            </a:r>
            <a:endParaRPr lang="la-Latn" sz="700" dirty="0">
              <a:solidFill>
                <a:schemeClr val="bg1"/>
              </a:solidFill>
            </a:endParaRPr>
          </a:p>
        </p:txBody>
      </p:sp>
      <p:grpSp>
        <p:nvGrpSpPr>
          <p:cNvPr id="149" name="Group 148"/>
          <p:cNvGrpSpPr/>
          <p:nvPr/>
        </p:nvGrpSpPr>
        <p:grpSpPr>
          <a:xfrm>
            <a:off x="4583372" y="1044039"/>
            <a:ext cx="507412" cy="447448"/>
            <a:chOff x="6727716" y="1565070"/>
            <a:chExt cx="1452035" cy="1280438"/>
          </a:xfrm>
        </p:grpSpPr>
        <p:grpSp>
          <p:nvGrpSpPr>
            <p:cNvPr id="150" name="Group 149"/>
            <p:cNvGrpSpPr/>
            <p:nvPr/>
          </p:nvGrpSpPr>
          <p:grpSpPr>
            <a:xfrm>
              <a:off x="7063356" y="1565070"/>
              <a:ext cx="1116395" cy="1120661"/>
              <a:chOff x="6871087" y="1510246"/>
              <a:chExt cx="1116395" cy="1120661"/>
            </a:xfrm>
          </p:grpSpPr>
          <p:grpSp>
            <p:nvGrpSpPr>
              <p:cNvPr id="158" name="Group 157"/>
              <p:cNvGrpSpPr/>
              <p:nvPr/>
            </p:nvGrpSpPr>
            <p:grpSpPr>
              <a:xfrm>
                <a:off x="6871087" y="1510246"/>
                <a:ext cx="1116395" cy="1120661"/>
                <a:chOff x="5363391" y="1441043"/>
                <a:chExt cx="1102694" cy="1120661"/>
              </a:xfrm>
            </p:grpSpPr>
            <p:sp>
              <p:nvSpPr>
                <p:cNvPr id="160" name="Right Bracket 159"/>
                <p:cNvSpPr/>
                <p:nvPr/>
              </p:nvSpPr>
              <p:spPr>
                <a:xfrm>
                  <a:off x="6291002" y="1679056"/>
                  <a:ext cx="175083" cy="882648"/>
                </a:xfrm>
                <a:prstGeom prst="rightBracket">
                  <a:avLst>
                    <a:gd name="adj" fmla="val 89274"/>
                  </a:avLst>
                </a:prstGeom>
                <a:ln w="6032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1" name="Right Bracket 160"/>
                <p:cNvSpPr/>
                <p:nvPr/>
              </p:nvSpPr>
              <p:spPr>
                <a:xfrm rot="10800000">
                  <a:off x="5363391" y="1441043"/>
                  <a:ext cx="133350" cy="864870"/>
                </a:xfrm>
                <a:prstGeom prst="rightBracket">
                  <a:avLst>
                    <a:gd name="adj" fmla="val 71190"/>
                  </a:avLst>
                </a:prstGeom>
                <a:ln w="60325" cap="rnd">
                  <a:solidFill>
                    <a:schemeClr val="bg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2" name="Straight Connector 161"/>
                <p:cNvCxnSpPr/>
                <p:nvPr/>
              </p:nvCxnSpPr>
              <p:spPr>
                <a:xfrm>
                  <a:off x="5496741" y="1441043"/>
                  <a:ext cx="842145" cy="243801"/>
                </a:xfrm>
                <a:prstGeom prst="line">
                  <a:avLst/>
                </a:prstGeom>
                <a:ln w="60325" cap="rnd">
                  <a:solidFill>
                    <a:schemeClr val="bg1"/>
                  </a:solidFill>
                  <a:round/>
                </a:ln>
              </p:spPr>
              <p:style>
                <a:lnRef idx="1">
                  <a:schemeClr val="accent1"/>
                </a:lnRef>
                <a:fillRef idx="0">
                  <a:schemeClr val="accent1"/>
                </a:fillRef>
                <a:effectRef idx="0">
                  <a:schemeClr val="accent1"/>
                </a:effectRef>
                <a:fontRef idx="minor">
                  <a:schemeClr val="tx1"/>
                </a:fontRef>
              </p:style>
            </p:cxnSp>
          </p:grpSp>
          <p:sp>
            <p:nvSpPr>
              <p:cNvPr id="159" name="Flowchart: Alternate Process 158"/>
              <p:cNvSpPr/>
              <p:nvPr/>
            </p:nvSpPr>
            <p:spPr>
              <a:xfrm rot="969288">
                <a:off x="7640315" y="1811552"/>
                <a:ext cx="212789" cy="166476"/>
              </a:xfrm>
              <a:prstGeom prst="flowChartAlternateProcess">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1" name="Rectangle 150"/>
            <p:cNvSpPr/>
            <p:nvPr/>
          </p:nvSpPr>
          <p:spPr>
            <a:xfrm>
              <a:off x="6727716" y="1946923"/>
              <a:ext cx="1040258" cy="738808"/>
            </a:xfrm>
            <a:prstGeom prst="rect">
              <a:avLst/>
            </a:prstGeom>
            <a:solidFill>
              <a:schemeClr val="bg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152" name="Straight Connector 151"/>
            <p:cNvCxnSpPr/>
            <p:nvPr/>
          </p:nvCxnSpPr>
          <p:spPr>
            <a:xfrm>
              <a:off x="7063356" y="1740085"/>
              <a:ext cx="0" cy="365916"/>
            </a:xfrm>
            <a:prstGeom prst="line">
              <a:avLst/>
            </a:prstGeom>
            <a:ln w="60325" cap="rnd">
              <a:solidFill>
                <a:schemeClr val="bg1"/>
              </a:solidFill>
              <a:round/>
            </a:ln>
          </p:spPr>
          <p:style>
            <a:lnRef idx="1">
              <a:schemeClr val="accent1"/>
            </a:lnRef>
            <a:fillRef idx="0">
              <a:schemeClr val="accent1"/>
            </a:fillRef>
            <a:effectRef idx="0">
              <a:schemeClr val="accent1"/>
            </a:effectRef>
            <a:fontRef idx="minor">
              <a:schemeClr val="tx1"/>
            </a:fontRef>
          </p:style>
        </p:cxnSp>
        <p:grpSp>
          <p:nvGrpSpPr>
            <p:cNvPr id="153" name="Group 152"/>
            <p:cNvGrpSpPr/>
            <p:nvPr/>
          </p:nvGrpSpPr>
          <p:grpSpPr>
            <a:xfrm>
              <a:off x="7019963" y="1990081"/>
              <a:ext cx="853751" cy="855427"/>
              <a:chOff x="5304452" y="1848016"/>
              <a:chExt cx="853751" cy="855427"/>
            </a:xfrm>
          </p:grpSpPr>
          <p:sp>
            <p:nvSpPr>
              <p:cNvPr id="154" name="Rounded Rectangle 153"/>
              <p:cNvSpPr/>
              <p:nvPr/>
            </p:nvSpPr>
            <p:spPr>
              <a:xfrm>
                <a:off x="5536162" y="2025732"/>
                <a:ext cx="158621" cy="494522"/>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5767872" y="1926204"/>
                <a:ext cx="158621" cy="701701"/>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5999582" y="1848016"/>
                <a:ext cx="158621" cy="855427"/>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5304452" y="2098619"/>
                <a:ext cx="158621" cy="36231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0" name="Group 199"/>
          <p:cNvGrpSpPr/>
          <p:nvPr/>
        </p:nvGrpSpPr>
        <p:grpSpPr>
          <a:xfrm>
            <a:off x="5561350" y="2530812"/>
            <a:ext cx="747239" cy="681199"/>
            <a:chOff x="4715701" y="1116633"/>
            <a:chExt cx="747239" cy="681199"/>
          </a:xfrm>
        </p:grpSpPr>
        <p:grpSp>
          <p:nvGrpSpPr>
            <p:cNvPr id="201" name="Group 200"/>
            <p:cNvGrpSpPr/>
            <p:nvPr/>
          </p:nvGrpSpPr>
          <p:grpSpPr>
            <a:xfrm>
              <a:off x="4715701" y="1193524"/>
              <a:ext cx="67245" cy="527439"/>
              <a:chOff x="4541525" y="1167397"/>
              <a:chExt cx="67245" cy="527439"/>
            </a:xfrm>
          </p:grpSpPr>
          <p:sp>
            <p:nvSpPr>
              <p:cNvPr id="207" name="Rectangle 206"/>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p:cNvSpPr/>
              <p:nvPr/>
            </p:nvSpPr>
            <p:spPr>
              <a:xfrm>
                <a:off x="4541525" y="13197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9" name="Rectangle 208"/>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p:cNvGrpSpPr/>
            <p:nvPr/>
          </p:nvGrpSpPr>
          <p:grpSpPr>
            <a:xfrm>
              <a:off x="4782946" y="1116633"/>
              <a:ext cx="679994" cy="681199"/>
              <a:chOff x="4782946" y="1116633"/>
              <a:chExt cx="679994" cy="681199"/>
            </a:xfrm>
          </p:grpSpPr>
          <p:sp>
            <p:nvSpPr>
              <p:cNvPr id="203" name="Rectangle 202"/>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204" name="Rectangle 203"/>
              <p:cNvSpPr/>
              <p:nvPr/>
            </p:nvSpPr>
            <p:spPr>
              <a:xfrm>
                <a:off x="4782946" y="1271885"/>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205" name="Rectangle 204"/>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206" name="Rectangle 205"/>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grpSp>
        <p:nvGrpSpPr>
          <p:cNvPr id="211" name="Group 210"/>
          <p:cNvGrpSpPr/>
          <p:nvPr/>
        </p:nvGrpSpPr>
        <p:grpSpPr>
          <a:xfrm>
            <a:off x="5555847" y="3146374"/>
            <a:ext cx="747239" cy="681199"/>
            <a:chOff x="4715701" y="1116633"/>
            <a:chExt cx="747239" cy="681199"/>
          </a:xfrm>
        </p:grpSpPr>
        <p:grpSp>
          <p:nvGrpSpPr>
            <p:cNvPr id="212" name="Group 211"/>
            <p:cNvGrpSpPr/>
            <p:nvPr/>
          </p:nvGrpSpPr>
          <p:grpSpPr>
            <a:xfrm>
              <a:off x="4715701" y="1193524"/>
              <a:ext cx="67245" cy="527439"/>
              <a:chOff x="4541525" y="1167397"/>
              <a:chExt cx="67245" cy="527439"/>
            </a:xfrm>
          </p:grpSpPr>
          <p:sp>
            <p:nvSpPr>
              <p:cNvPr id="218" name="Rectangle 217"/>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p:cNvSpPr/>
              <p:nvPr/>
            </p:nvSpPr>
            <p:spPr>
              <a:xfrm>
                <a:off x="4541525" y="13197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0" name="Rectangle 219"/>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3" name="Group 212"/>
            <p:cNvGrpSpPr/>
            <p:nvPr/>
          </p:nvGrpSpPr>
          <p:grpSpPr>
            <a:xfrm>
              <a:off x="4782946" y="1116633"/>
              <a:ext cx="679994" cy="681199"/>
              <a:chOff x="4782946" y="1116633"/>
              <a:chExt cx="679994" cy="681199"/>
            </a:xfrm>
          </p:grpSpPr>
          <p:sp>
            <p:nvSpPr>
              <p:cNvPr id="214" name="Rectangle 213"/>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215" name="Rectangle 214"/>
              <p:cNvSpPr/>
              <p:nvPr/>
            </p:nvSpPr>
            <p:spPr>
              <a:xfrm>
                <a:off x="4782946" y="1271885"/>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216" name="Rectangle 215"/>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217" name="Rectangle 216"/>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11" name="Rectangle 10">
            <a:extLst>
              <a:ext uri="{FF2B5EF4-FFF2-40B4-BE49-F238E27FC236}">
                <a16:creationId xmlns:a16="http://schemas.microsoft.com/office/drawing/2014/main" id="{32C047F4-C9A3-4707-9BE3-05B9C5876F0C}"/>
              </a:ext>
            </a:extLst>
          </p:cNvPr>
          <p:cNvSpPr/>
          <p:nvPr/>
        </p:nvSpPr>
        <p:spPr>
          <a:xfrm>
            <a:off x="6759" y="6383741"/>
            <a:ext cx="12191999" cy="307777"/>
          </a:xfrm>
          <a:prstGeom prst="rect">
            <a:avLst/>
          </a:prstGeom>
        </p:spPr>
        <p:txBody>
          <a:bodyPr wrap="square">
            <a:spAutoFit/>
          </a:bodyPr>
          <a:lstStyle/>
          <a:p>
            <a:pPr algn="ctr"/>
            <a:r>
              <a:rPr lang="en-US" sz="1400" i="1" dirty="0"/>
              <a:t>….a dashboard is an executive information system user interface that (similar to an automobile’s dashboard) is designed to be easy to read (Wikipedia).</a:t>
            </a:r>
          </a:p>
        </p:txBody>
      </p:sp>
    </p:spTree>
    <p:extLst>
      <p:ext uri="{BB962C8B-B14F-4D97-AF65-F5344CB8AC3E}">
        <p14:creationId xmlns:p14="http://schemas.microsoft.com/office/powerpoint/2010/main" val="36390143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ounded Rectangle 94"/>
          <p:cNvSpPr/>
          <p:nvPr/>
        </p:nvSpPr>
        <p:spPr>
          <a:xfrm>
            <a:off x="-278675" y="521066"/>
            <a:ext cx="4293325" cy="1881043"/>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4348716" y="680483"/>
            <a:ext cx="7262038" cy="5369442"/>
          </a:xfrm>
          <a:prstGeom prst="roundRect">
            <a:avLst>
              <a:gd name="adj" fmla="val 6172"/>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574383" y="521066"/>
            <a:ext cx="2369559"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Designing</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5" name="TextBox 4"/>
          <p:cNvSpPr txBox="1"/>
          <p:nvPr/>
        </p:nvSpPr>
        <p:spPr>
          <a:xfrm>
            <a:off x="553120" y="864850"/>
            <a:ext cx="3093924" cy="931024"/>
          </a:xfrm>
          <a:prstGeom prst="rect">
            <a:avLst/>
          </a:prstGeom>
          <a:noFill/>
        </p:spPr>
        <p:txBody>
          <a:bodyPr wrap="none" rtlCol="0">
            <a:spAutoFit/>
          </a:bodyPr>
          <a:lstStyle/>
          <a:p>
            <a:r>
              <a:rPr lang="en-US" sz="5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Power BI</a:t>
            </a:r>
          </a:p>
        </p:txBody>
      </p:sp>
      <p:sp>
        <p:nvSpPr>
          <p:cNvPr id="6" name="TextBox 5"/>
          <p:cNvSpPr txBox="1"/>
          <p:nvPr/>
        </p:nvSpPr>
        <p:spPr>
          <a:xfrm>
            <a:off x="567648" y="1565348"/>
            <a:ext cx="3193503" cy="584775"/>
          </a:xfrm>
          <a:prstGeom prst="rect">
            <a:avLst/>
          </a:prstGeom>
          <a:noFill/>
        </p:spPr>
        <p:txBody>
          <a:bodyPr wrap="none" rtlCol="0">
            <a:spAutoFit/>
          </a:bodyPr>
          <a:lstStyle/>
          <a:p>
            <a:r>
              <a:rPr lang="en-US" sz="3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INFOGRAPHICS</a:t>
            </a:r>
          </a:p>
        </p:txBody>
      </p:sp>
      <p:sp>
        <p:nvSpPr>
          <p:cNvPr id="34" name="TextBox 33"/>
          <p:cNvSpPr txBox="1"/>
          <p:nvPr/>
        </p:nvSpPr>
        <p:spPr>
          <a:xfrm>
            <a:off x="1006690" y="2844281"/>
            <a:ext cx="3374385" cy="1107996"/>
          </a:xfrm>
          <a:prstGeom prst="rect">
            <a:avLst/>
          </a:prstGeom>
          <a:noFill/>
        </p:spPr>
        <p:txBody>
          <a:bodyPr wrap="none" rtlCol="0">
            <a:spAutoFit/>
          </a:bodyPr>
          <a:lstStyle/>
          <a:p>
            <a:r>
              <a:rPr lang="en-US" sz="6600" b="1" dirty="0">
                <a:latin typeface="Leelawadee UI" panose="020B0502040204020203" pitchFamily="34" charset="-34"/>
                <a:ea typeface="Ebrima" panose="02000000000000000000" pitchFamily="2" charset="0"/>
                <a:cs typeface="Leelawadee UI" panose="020B0502040204020203" pitchFamily="34" charset="-34"/>
              </a:rPr>
              <a:t>IMAGES</a:t>
            </a:r>
            <a:endParaRPr lang="en-US" sz="72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35" name="TextBox 34"/>
          <p:cNvSpPr txBox="1"/>
          <p:nvPr/>
        </p:nvSpPr>
        <p:spPr>
          <a:xfrm>
            <a:off x="2992764" y="4588746"/>
            <a:ext cx="1362874" cy="523220"/>
          </a:xfrm>
          <a:prstGeom prst="rect">
            <a:avLst/>
          </a:prstGeom>
          <a:noFill/>
        </p:spPr>
        <p:txBody>
          <a:bodyPr wrap="none" rtlCol="0">
            <a:spAutoFit/>
          </a:bodyPr>
          <a:lstStyle/>
          <a:p>
            <a:r>
              <a:rPr lang="en-US" sz="2800" b="1" dirty="0">
                <a:solidFill>
                  <a:schemeClr val="tx1">
                    <a:alpha val="49000"/>
                  </a:schemeClr>
                </a:solidFill>
                <a:latin typeface="Leelawadee UI" panose="020B0502040204020203" pitchFamily="34" charset="-34"/>
                <a:ea typeface="Ebrima" panose="02000000000000000000" pitchFamily="2" charset="0"/>
                <a:cs typeface="Leelawadee UI" panose="020B0502040204020203" pitchFamily="34" charset="-34"/>
              </a:rPr>
              <a:t>CARDS</a:t>
            </a:r>
            <a:endParaRPr lang="en-US" sz="3200" b="1" dirty="0">
              <a:solidFill>
                <a:schemeClr val="tx1">
                  <a:alpha val="49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6" name="TextBox 35"/>
          <p:cNvSpPr txBox="1"/>
          <p:nvPr/>
        </p:nvSpPr>
        <p:spPr>
          <a:xfrm>
            <a:off x="3173835" y="5285040"/>
            <a:ext cx="1149674" cy="400110"/>
          </a:xfrm>
          <a:prstGeom prst="rect">
            <a:avLst/>
          </a:prstGeom>
          <a:noFill/>
        </p:spPr>
        <p:txBody>
          <a:bodyPr wrap="none" rtlCol="0">
            <a:spAutoFit/>
          </a:bodyPr>
          <a:lstStyle/>
          <a:p>
            <a:r>
              <a:rPr lang="en-US" sz="2000" b="1" dirty="0">
                <a:solidFill>
                  <a:schemeClr val="tx1">
                    <a:alpha val="25000"/>
                  </a:schemeClr>
                </a:solidFill>
                <a:latin typeface="Leelawadee UI" panose="020B0502040204020203" pitchFamily="34" charset="-34"/>
                <a:ea typeface="Ebrima" panose="02000000000000000000" pitchFamily="2" charset="0"/>
                <a:cs typeface="Leelawadee UI" panose="020B0502040204020203" pitchFamily="34" charset="-34"/>
              </a:rPr>
              <a:t>SLICERS</a:t>
            </a:r>
            <a:endParaRPr lang="en-US" sz="2400" b="1" dirty="0">
              <a:solidFill>
                <a:schemeClr val="tx1">
                  <a:alpha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7" name="TextBox 36"/>
          <p:cNvSpPr txBox="1"/>
          <p:nvPr/>
        </p:nvSpPr>
        <p:spPr>
          <a:xfrm>
            <a:off x="3498794" y="5572568"/>
            <a:ext cx="808491" cy="307777"/>
          </a:xfrm>
          <a:prstGeom prst="rect">
            <a:avLst/>
          </a:prstGeom>
          <a:noFill/>
        </p:spPr>
        <p:txBody>
          <a:bodyPr wrap="none" rtlCol="0">
            <a:spAutoFit/>
          </a:bodyPr>
          <a:lstStyle/>
          <a:p>
            <a:r>
              <a:rPr lang="en-US" sz="1400" b="1" dirty="0">
                <a:solidFill>
                  <a:schemeClr val="tx1">
                    <a:alpha val="14000"/>
                  </a:schemeClr>
                </a:solidFill>
                <a:latin typeface="Leelawadee UI" panose="020B0502040204020203" pitchFamily="34" charset="-34"/>
                <a:ea typeface="Ebrima" panose="02000000000000000000" pitchFamily="2" charset="0"/>
                <a:cs typeface="Leelawadee UI" panose="020B0502040204020203" pitchFamily="34" charset="-34"/>
              </a:rPr>
              <a:t>TABLES</a:t>
            </a:r>
            <a:endParaRPr lang="en-US" sz="1600" b="1" dirty="0">
              <a:solidFill>
                <a:schemeClr val="tx1">
                  <a:alpha val="14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8" name="TextBox 37"/>
          <p:cNvSpPr txBox="1"/>
          <p:nvPr/>
        </p:nvSpPr>
        <p:spPr>
          <a:xfrm>
            <a:off x="2382655" y="4141186"/>
            <a:ext cx="1974002" cy="646331"/>
          </a:xfrm>
          <a:prstGeom prst="rect">
            <a:avLst/>
          </a:prstGeom>
          <a:noFill/>
        </p:spPr>
        <p:txBody>
          <a:bodyPr wrap="none" rtlCol="0">
            <a:spAutoFit/>
          </a:bodyPr>
          <a:lstStyle/>
          <a:p>
            <a:r>
              <a:rPr lang="en-US" sz="36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CHARTS</a:t>
            </a:r>
            <a:endParaRPr lang="en-US" sz="40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3" name="TextBox 92"/>
          <p:cNvSpPr txBox="1"/>
          <p:nvPr/>
        </p:nvSpPr>
        <p:spPr>
          <a:xfrm>
            <a:off x="2343738" y="4951066"/>
            <a:ext cx="2016065" cy="461665"/>
          </a:xfrm>
          <a:prstGeom prst="rect">
            <a:avLst/>
          </a:prstGeom>
          <a:noFill/>
        </p:spPr>
        <p:txBody>
          <a:bodyPr wrap="none" rtlCol="0">
            <a:spAutoFit/>
          </a:bodyPr>
          <a:lstStyle/>
          <a:p>
            <a:r>
              <a:rPr lang="en-US" sz="2400" b="1" dirty="0">
                <a:solidFill>
                  <a:schemeClr val="tx1">
                    <a:alpha val="30000"/>
                  </a:schemeClr>
                </a:solidFill>
                <a:latin typeface="Leelawadee UI" panose="020B0502040204020203" pitchFamily="34" charset="-34"/>
                <a:ea typeface="Ebrima" panose="02000000000000000000" pitchFamily="2" charset="0"/>
                <a:cs typeface="Leelawadee UI" panose="020B0502040204020203" pitchFamily="34" charset="-34"/>
              </a:rPr>
              <a:t>INDICATORS</a:t>
            </a:r>
            <a:endParaRPr lang="en-US" sz="2800" b="1" dirty="0">
              <a:solidFill>
                <a:schemeClr val="tx1">
                  <a:alpha val="30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4" name="TextBox 93"/>
          <p:cNvSpPr txBox="1"/>
          <p:nvPr/>
        </p:nvSpPr>
        <p:spPr>
          <a:xfrm>
            <a:off x="2702248" y="3584675"/>
            <a:ext cx="1661609" cy="830997"/>
          </a:xfrm>
          <a:prstGeom prst="rect">
            <a:avLst/>
          </a:prstGeom>
          <a:noFill/>
        </p:spPr>
        <p:txBody>
          <a:bodyPr wrap="none" rtlCol="0">
            <a:spAutoFit/>
          </a:bodyPr>
          <a:lstStyle/>
          <a:p>
            <a:r>
              <a:rPr lang="en-US" sz="48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TEXT</a:t>
            </a:r>
            <a:endParaRPr lang="en-US" sz="54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1" name="Group 40"/>
          <p:cNvGrpSpPr/>
          <p:nvPr/>
        </p:nvGrpSpPr>
        <p:grpSpPr>
          <a:xfrm>
            <a:off x="8092086" y="963340"/>
            <a:ext cx="3132922" cy="1132564"/>
            <a:chOff x="8211354" y="963340"/>
            <a:chExt cx="3132922" cy="1132564"/>
          </a:xfrm>
        </p:grpSpPr>
        <p:grpSp>
          <p:nvGrpSpPr>
            <p:cNvPr id="17" name="Group 16"/>
            <p:cNvGrpSpPr/>
            <p:nvPr/>
          </p:nvGrpSpPr>
          <p:grpSpPr>
            <a:xfrm>
              <a:off x="9436650" y="1034791"/>
              <a:ext cx="1907626" cy="1061113"/>
              <a:chOff x="9074700" y="994802"/>
              <a:chExt cx="1907626" cy="1061113"/>
            </a:xfrm>
          </p:grpSpPr>
          <p:grpSp>
            <p:nvGrpSpPr>
              <p:cNvPr id="15" name="Group 14"/>
              <p:cNvGrpSpPr/>
              <p:nvPr/>
            </p:nvGrpSpPr>
            <p:grpSpPr>
              <a:xfrm>
                <a:off x="9074700" y="994802"/>
                <a:ext cx="1907626" cy="345189"/>
                <a:chOff x="8265074" y="961113"/>
                <a:chExt cx="2765781" cy="500474"/>
              </a:xfrm>
            </p:grpSpPr>
            <p:sp>
              <p:nvSpPr>
                <p:cNvPr id="14" name="Rectangle 13"/>
                <p:cNvSpPr/>
                <p:nvPr/>
              </p:nvSpPr>
              <p:spPr>
                <a:xfrm>
                  <a:off x="8265074" y="961113"/>
                  <a:ext cx="485775" cy="500474"/>
                </a:xfrm>
                <a:prstGeom prst="rect">
                  <a:avLst/>
                </a:prstGeom>
                <a:blipFill dpi="0" rotWithShape="1">
                  <a:blip r:embed="rId3">
                    <a:alphaModFix amt="5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p:cNvSpPr/>
                <p:nvPr/>
              </p:nvSpPr>
              <p:spPr>
                <a:xfrm>
                  <a:off x="8493075" y="961113"/>
                  <a:ext cx="485775" cy="500474"/>
                </a:xfrm>
                <a:prstGeom prst="rect">
                  <a:avLst/>
                </a:prstGeom>
                <a:blipFill dpi="0" rotWithShape="1">
                  <a:blip r:embed="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a:off x="8721076" y="961113"/>
                  <a:ext cx="485775" cy="500474"/>
                </a:xfrm>
                <a:prstGeom prst="rect">
                  <a:avLst/>
                </a:prstGeom>
                <a:blipFill dpi="0" rotWithShape="1">
                  <a:blip r:embed="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8949077"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9177078"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9405079"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9633080"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p:cNvSpPr/>
                <p:nvPr/>
              </p:nvSpPr>
              <p:spPr>
                <a:xfrm>
                  <a:off x="9861081"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10089082"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10317083"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p:cNvSpPr/>
                <p:nvPr/>
              </p:nvSpPr>
              <p:spPr>
                <a:xfrm>
                  <a:off x="10545080"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9" name="Group 88"/>
              <p:cNvGrpSpPr/>
              <p:nvPr/>
            </p:nvGrpSpPr>
            <p:grpSpPr>
              <a:xfrm>
                <a:off x="9074700" y="1352764"/>
                <a:ext cx="1907626" cy="345189"/>
                <a:chOff x="8265074" y="961113"/>
                <a:chExt cx="2765781" cy="500474"/>
              </a:xfrm>
            </p:grpSpPr>
            <p:sp>
              <p:nvSpPr>
                <p:cNvPr id="90" name="Rectangle 89"/>
                <p:cNvSpPr/>
                <p:nvPr/>
              </p:nvSpPr>
              <p:spPr>
                <a:xfrm>
                  <a:off x="8265074"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8493075"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8721076"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8949077"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9177078"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Rectangle 149"/>
                <p:cNvSpPr/>
                <p:nvPr/>
              </p:nvSpPr>
              <p:spPr>
                <a:xfrm>
                  <a:off x="9405079"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ectangle 150"/>
                <p:cNvSpPr/>
                <p:nvPr/>
              </p:nvSpPr>
              <p:spPr>
                <a:xfrm>
                  <a:off x="9633080"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ectangle 151"/>
                <p:cNvSpPr/>
                <p:nvPr/>
              </p:nvSpPr>
              <p:spPr>
                <a:xfrm>
                  <a:off x="9861081"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p:cNvSpPr/>
                <p:nvPr/>
              </p:nvSpPr>
              <p:spPr>
                <a:xfrm>
                  <a:off x="10089082"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p:cNvSpPr/>
                <p:nvPr/>
              </p:nvSpPr>
              <p:spPr>
                <a:xfrm>
                  <a:off x="10317083"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ectangle 154"/>
                <p:cNvSpPr/>
                <p:nvPr/>
              </p:nvSpPr>
              <p:spPr>
                <a:xfrm>
                  <a:off x="10545080"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6" name="Group 155"/>
              <p:cNvGrpSpPr/>
              <p:nvPr/>
            </p:nvGrpSpPr>
            <p:grpSpPr>
              <a:xfrm>
                <a:off x="9074700" y="1710726"/>
                <a:ext cx="1907626" cy="345189"/>
                <a:chOff x="8265074" y="961113"/>
                <a:chExt cx="2765781" cy="500474"/>
              </a:xfrm>
            </p:grpSpPr>
            <p:sp>
              <p:nvSpPr>
                <p:cNvPr id="157" name="Rectangle 156"/>
                <p:cNvSpPr/>
                <p:nvPr/>
              </p:nvSpPr>
              <p:spPr>
                <a:xfrm>
                  <a:off x="8265074"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Rectangle 157"/>
                <p:cNvSpPr/>
                <p:nvPr/>
              </p:nvSpPr>
              <p:spPr>
                <a:xfrm>
                  <a:off x="8493075"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Rectangle 158"/>
                <p:cNvSpPr/>
                <p:nvPr/>
              </p:nvSpPr>
              <p:spPr>
                <a:xfrm>
                  <a:off x="8721076"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ectangle 159"/>
                <p:cNvSpPr/>
                <p:nvPr/>
              </p:nvSpPr>
              <p:spPr>
                <a:xfrm>
                  <a:off x="8949077"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160"/>
                <p:cNvSpPr/>
                <p:nvPr/>
              </p:nvSpPr>
              <p:spPr>
                <a:xfrm>
                  <a:off x="9177078"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Rectangle 161"/>
                <p:cNvSpPr/>
                <p:nvPr/>
              </p:nvSpPr>
              <p:spPr>
                <a:xfrm>
                  <a:off x="9405079"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162"/>
                <p:cNvSpPr/>
                <p:nvPr/>
              </p:nvSpPr>
              <p:spPr>
                <a:xfrm>
                  <a:off x="9633080"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p:cNvSpPr/>
                <p:nvPr/>
              </p:nvSpPr>
              <p:spPr>
                <a:xfrm>
                  <a:off x="9861081"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Rectangle 164"/>
                <p:cNvSpPr/>
                <p:nvPr/>
              </p:nvSpPr>
              <p:spPr>
                <a:xfrm>
                  <a:off x="10089082"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Rectangle 165"/>
                <p:cNvSpPr/>
                <p:nvPr/>
              </p:nvSpPr>
              <p:spPr>
                <a:xfrm>
                  <a:off x="10317083"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Rectangle 166"/>
                <p:cNvSpPr/>
                <p:nvPr/>
              </p:nvSpPr>
              <p:spPr>
                <a:xfrm>
                  <a:off x="10545080" y="961113"/>
                  <a:ext cx="485775" cy="500474"/>
                </a:xfrm>
                <a:prstGeom prst="rect">
                  <a:avLst/>
                </a:prstGeom>
                <a:blipFill dpi="0" rotWithShape="1">
                  <a:blip r:embed="rId3">
                    <a:alphaModFix amt="1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0" name="Rectangle 179"/>
            <p:cNvSpPr/>
            <p:nvPr/>
          </p:nvSpPr>
          <p:spPr>
            <a:xfrm>
              <a:off x="8796467" y="1034791"/>
              <a:ext cx="1000441" cy="1061113"/>
            </a:xfrm>
            <a:prstGeom prst="rect">
              <a:avLst/>
            </a:prstGeom>
            <a:blipFill dpi="0" rotWithShape="1">
              <a:blip r:embed="rId3">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2" name="TextBox 181"/>
            <p:cNvSpPr txBox="1"/>
            <p:nvPr/>
          </p:nvSpPr>
          <p:spPr>
            <a:xfrm>
              <a:off x="8211354" y="963340"/>
              <a:ext cx="979755" cy="923330"/>
            </a:xfrm>
            <a:prstGeom prst="rect">
              <a:avLst/>
            </a:prstGeom>
            <a:noFill/>
          </p:spPr>
          <p:txBody>
            <a:bodyPr wrap="none" rtlCol="0">
              <a:spAutoFit/>
            </a:bodyPr>
            <a:lstStyle/>
            <a:p>
              <a:r>
                <a:rPr lang="en-US" sz="5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60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3" name="TextBox 182"/>
            <p:cNvSpPr txBox="1"/>
            <p:nvPr/>
          </p:nvSpPr>
          <p:spPr>
            <a:xfrm>
              <a:off x="8431264" y="1621428"/>
              <a:ext cx="748923" cy="461665"/>
            </a:xfrm>
            <a:prstGeom prst="rect">
              <a:avLst/>
            </a:prstGeom>
            <a:noFill/>
          </p:spPr>
          <p:txBody>
            <a:bodyPr wrap="none" rtlCol="0">
              <a:spAutoFit/>
            </a:bodyPr>
            <a:lstStyle/>
            <a:p>
              <a:pPr algn="ctr"/>
              <a:r>
                <a:rPr lang="en-US" sz="24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rPr>
                <a:t>SED</a:t>
              </a:r>
              <a:endParaRPr lang="en-US" sz="2800" b="1" dirty="0">
                <a:solidFill>
                  <a:schemeClr val="tx1">
                    <a:alpha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42" name="Group 41"/>
          <p:cNvGrpSpPr/>
          <p:nvPr/>
        </p:nvGrpSpPr>
        <p:grpSpPr>
          <a:xfrm>
            <a:off x="4355638" y="940112"/>
            <a:ext cx="3487312" cy="1125372"/>
            <a:chOff x="4355638" y="940112"/>
            <a:chExt cx="3487312" cy="1125372"/>
          </a:xfrm>
        </p:grpSpPr>
        <p:sp>
          <p:nvSpPr>
            <p:cNvPr id="181" name="TextBox 180"/>
            <p:cNvSpPr txBox="1"/>
            <p:nvPr/>
          </p:nvSpPr>
          <p:spPr>
            <a:xfrm>
              <a:off x="4860973" y="1542264"/>
              <a:ext cx="2981977" cy="523220"/>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a:t>
              </a:r>
              <a:endParaRPr lang="la-Latn" sz="700" dirty="0">
                <a:solidFill>
                  <a:schemeClr val="tx1">
                    <a:alpha val="21000"/>
                  </a:schemeClr>
                </a:solidFill>
              </a:endParaRPr>
            </a:p>
          </p:txBody>
        </p:sp>
        <p:grpSp>
          <p:nvGrpSpPr>
            <p:cNvPr id="27" name="Group 26"/>
            <p:cNvGrpSpPr/>
            <p:nvPr/>
          </p:nvGrpSpPr>
          <p:grpSpPr>
            <a:xfrm>
              <a:off x="4355638" y="940112"/>
              <a:ext cx="3234037" cy="515132"/>
              <a:chOff x="4355638" y="940112"/>
              <a:chExt cx="3234037" cy="515132"/>
            </a:xfrm>
          </p:grpSpPr>
          <p:sp>
            <p:nvSpPr>
              <p:cNvPr id="18" name="Rectangle 17"/>
              <p:cNvSpPr/>
              <p:nvPr/>
            </p:nvSpPr>
            <p:spPr>
              <a:xfrm>
                <a:off x="4355638" y="940112"/>
                <a:ext cx="2645237" cy="51513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p:cNvSpPr/>
              <p:nvPr/>
            </p:nvSpPr>
            <p:spPr>
              <a:xfrm>
                <a:off x="7036584" y="940112"/>
                <a:ext cx="97530" cy="515130"/>
              </a:xfrm>
              <a:prstGeom prst="rect">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a:xfrm rot="5400000">
                <a:off x="7124224" y="989792"/>
                <a:ext cx="515132" cy="415771"/>
              </a:xfrm>
              <a:prstGeom prst="triangle">
                <a:avLst/>
              </a:pr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4846445" y="977423"/>
              <a:ext cx="2033538" cy="461665"/>
            </a:xfrm>
            <a:prstGeom prst="rect">
              <a:avLst/>
            </a:prstGeom>
          </p:spPr>
          <p:txBody>
            <a:bodyPr wrap="square">
              <a:spAutoFit/>
            </a:bodyPr>
            <a:lstStyle/>
            <a:p>
              <a:r>
                <a:rPr lang="la-Latn" sz="2400" b="1" dirty="0">
                  <a:solidFill>
                    <a:schemeClr val="bg1"/>
                  </a:solidFill>
                  <a:effectLst/>
                </a:rPr>
                <a:t>LOREM IPSUM </a:t>
              </a:r>
              <a:endParaRPr lang="en-US" sz="6000" dirty="0">
                <a:solidFill>
                  <a:schemeClr val="bg1"/>
                </a:solidFill>
              </a:endParaRPr>
            </a:p>
          </p:txBody>
        </p:sp>
      </p:grpSp>
      <p:grpSp>
        <p:nvGrpSpPr>
          <p:cNvPr id="33" name="Group 32"/>
          <p:cNvGrpSpPr/>
          <p:nvPr/>
        </p:nvGrpSpPr>
        <p:grpSpPr>
          <a:xfrm>
            <a:off x="8172120" y="2586188"/>
            <a:ext cx="2891705" cy="770802"/>
            <a:chOff x="8310104" y="2356550"/>
            <a:chExt cx="2891705" cy="770802"/>
          </a:xfrm>
        </p:grpSpPr>
        <p:grpSp>
          <p:nvGrpSpPr>
            <p:cNvPr id="24" name="Group 23"/>
            <p:cNvGrpSpPr/>
            <p:nvPr/>
          </p:nvGrpSpPr>
          <p:grpSpPr>
            <a:xfrm rot="10800000">
              <a:off x="8310104" y="2364947"/>
              <a:ext cx="607328" cy="752467"/>
              <a:chOff x="7326304" y="1092512"/>
              <a:chExt cx="415771" cy="515132"/>
            </a:xfrm>
          </p:grpSpPr>
          <p:sp>
            <p:nvSpPr>
              <p:cNvPr id="185" name="Isosceles Triangle 184"/>
              <p:cNvSpPr/>
              <p:nvPr/>
            </p:nvSpPr>
            <p:spPr>
              <a:xfrm rot="5400000">
                <a:off x="7276624" y="1142192"/>
                <a:ext cx="515132" cy="415771"/>
              </a:xfrm>
              <a:prstGeom prst="triangle">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6" name="Straight Connector 185"/>
              <p:cNvCxnSpPr/>
              <p:nvPr/>
            </p:nvCxnSpPr>
            <p:spPr>
              <a:xfrm>
                <a:off x="7600950" y="11157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8959078" y="2365591"/>
              <a:ext cx="1756170" cy="751823"/>
              <a:chOff x="8959078" y="2365592"/>
              <a:chExt cx="1756170" cy="633142"/>
            </a:xfrm>
          </p:grpSpPr>
          <p:sp>
            <p:nvSpPr>
              <p:cNvPr id="25" name="Rectangle 24"/>
              <p:cNvSpPr/>
              <p:nvPr/>
            </p:nvSpPr>
            <p:spPr>
              <a:xfrm>
                <a:off x="8959078" y="2365592"/>
                <a:ext cx="1756170" cy="179166"/>
              </a:xfrm>
              <a:prstGeom prst="rect">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7" name="Rectangle 186"/>
              <p:cNvSpPr/>
              <p:nvPr/>
            </p:nvSpPr>
            <p:spPr>
              <a:xfrm>
                <a:off x="8966923" y="2592958"/>
                <a:ext cx="1433809" cy="179166"/>
              </a:xfrm>
              <a:prstGeom prst="rect">
                <a:avLst/>
              </a:prstGeom>
              <a:solidFill>
                <a:schemeClr val="tx1">
                  <a:lumMod val="50000"/>
                  <a:lumOff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p:cNvSpPr/>
              <p:nvPr/>
            </p:nvSpPr>
            <p:spPr>
              <a:xfrm>
                <a:off x="8966924" y="2819568"/>
                <a:ext cx="941500" cy="179166"/>
              </a:xfrm>
              <a:prstGeom prst="rect">
                <a:avLst/>
              </a:prstGeom>
              <a:solidFill>
                <a:schemeClr val="tx1">
                  <a:lumMod val="50000"/>
                  <a:lumOff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9" name="TextBox 188"/>
            <p:cNvSpPr txBox="1"/>
            <p:nvPr/>
          </p:nvSpPr>
          <p:spPr>
            <a:xfrm>
              <a:off x="10676078" y="2364152"/>
              <a:ext cx="525731"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90" name="TextBox 189"/>
            <p:cNvSpPr txBox="1"/>
            <p:nvPr/>
          </p:nvSpPr>
          <p:spPr>
            <a:xfrm>
              <a:off x="10380197" y="2635576"/>
              <a:ext cx="525731"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91" name="TextBox 190"/>
            <p:cNvSpPr txBox="1"/>
            <p:nvPr/>
          </p:nvSpPr>
          <p:spPr>
            <a:xfrm>
              <a:off x="9864733" y="2917359"/>
              <a:ext cx="525731" cy="200055"/>
            </a:xfrm>
            <a:prstGeom prst="rect">
              <a:avLst/>
            </a:prstGeom>
            <a:noFill/>
          </p:spPr>
          <p:txBody>
            <a:bodyPr wrap="square" rtlCol="0">
              <a:spAutoFit/>
            </a:bodyPr>
            <a:lstStyle/>
            <a:p>
              <a:pPr algn="just"/>
              <a:r>
                <a:rPr lang="la-Latn" sz="700" dirty="0">
                  <a:solidFill>
                    <a:schemeClr val="tx1">
                      <a:alpha val="44000"/>
                    </a:schemeClr>
                  </a:solidFill>
                  <a:effectLst/>
                </a:rPr>
                <a:t>Lorem</a:t>
              </a:r>
              <a:endParaRPr lang="la-Latn" sz="700" dirty="0">
                <a:solidFill>
                  <a:schemeClr val="tx1">
                    <a:alpha val="44000"/>
                  </a:schemeClr>
                </a:solidFill>
              </a:endParaRPr>
            </a:p>
          </p:txBody>
        </p:sp>
        <p:sp>
          <p:nvSpPr>
            <p:cNvPr id="192" name="TextBox 191"/>
            <p:cNvSpPr txBox="1"/>
            <p:nvPr/>
          </p:nvSpPr>
          <p:spPr>
            <a:xfrm>
              <a:off x="10400732" y="2356550"/>
              <a:ext cx="250390" cy="230832"/>
            </a:xfrm>
            <a:prstGeom prst="rect">
              <a:avLst/>
            </a:prstGeom>
            <a:noFill/>
          </p:spPr>
          <p:txBody>
            <a:bodyPr wrap="none" rtlCol="0">
              <a:spAutoFit/>
            </a:bodyPr>
            <a:lstStyle/>
            <a:p>
              <a:r>
                <a:rPr lang="en-US" sz="9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8</a:t>
              </a:r>
              <a:endPar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93" name="TextBox 192"/>
            <p:cNvSpPr txBox="1"/>
            <p:nvPr/>
          </p:nvSpPr>
          <p:spPr>
            <a:xfrm>
              <a:off x="10065681" y="2626086"/>
              <a:ext cx="250390" cy="230832"/>
            </a:xfrm>
            <a:prstGeom prst="rect">
              <a:avLst/>
            </a:prstGeom>
            <a:noFill/>
          </p:spPr>
          <p:txBody>
            <a:bodyPr wrap="none" rtlCol="0">
              <a:spAutoFit/>
            </a:bodyPr>
            <a:lstStyle/>
            <a:p>
              <a:r>
                <a:rPr lang="en-US" sz="9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a:t>
              </a:r>
              <a:endPar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94" name="TextBox 193"/>
            <p:cNvSpPr txBox="1"/>
            <p:nvPr/>
          </p:nvSpPr>
          <p:spPr>
            <a:xfrm>
              <a:off x="9598367" y="2896520"/>
              <a:ext cx="250390" cy="230832"/>
            </a:xfrm>
            <a:prstGeom prst="rect">
              <a:avLst/>
            </a:prstGeom>
            <a:noFill/>
          </p:spPr>
          <p:txBody>
            <a:bodyPr wrap="none" rtlCol="0">
              <a:spAutoFit/>
            </a:bodyPr>
            <a:lstStyle/>
            <a:p>
              <a:r>
                <a:rPr lang="en-US" sz="9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2</a:t>
              </a:r>
              <a:endPar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40" name="Group 39"/>
          <p:cNvGrpSpPr/>
          <p:nvPr/>
        </p:nvGrpSpPr>
        <p:grpSpPr>
          <a:xfrm>
            <a:off x="4892560" y="3887865"/>
            <a:ext cx="3254503" cy="2162060"/>
            <a:chOff x="4677875" y="3887865"/>
            <a:chExt cx="3254503" cy="2162060"/>
          </a:xfrm>
        </p:grpSpPr>
        <p:grpSp>
          <p:nvGrpSpPr>
            <p:cNvPr id="28" name="Group 27"/>
            <p:cNvGrpSpPr/>
            <p:nvPr/>
          </p:nvGrpSpPr>
          <p:grpSpPr>
            <a:xfrm>
              <a:off x="4716612" y="3887865"/>
              <a:ext cx="3004909" cy="2162060"/>
              <a:chOff x="4674738" y="3901792"/>
              <a:chExt cx="3004909" cy="2162060"/>
            </a:xfrm>
          </p:grpSpPr>
          <p:grpSp>
            <p:nvGrpSpPr>
              <p:cNvPr id="195" name="Group 194"/>
              <p:cNvGrpSpPr/>
              <p:nvPr/>
            </p:nvGrpSpPr>
            <p:grpSpPr>
              <a:xfrm rot="16200000">
                <a:off x="3735842" y="4840688"/>
                <a:ext cx="2162059" cy="284268"/>
                <a:chOff x="4359039" y="940112"/>
                <a:chExt cx="3230636" cy="515132"/>
              </a:xfrm>
            </p:grpSpPr>
            <p:sp>
              <p:nvSpPr>
                <p:cNvPr id="196" name="Rectangle 195"/>
                <p:cNvSpPr/>
                <p:nvPr/>
              </p:nvSpPr>
              <p:spPr>
                <a:xfrm>
                  <a:off x="4359039" y="940112"/>
                  <a:ext cx="2641836"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Isosceles Triangle 197"/>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9" name="Straight Connector 198"/>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00" name="Group 199"/>
              <p:cNvGrpSpPr/>
              <p:nvPr/>
            </p:nvGrpSpPr>
            <p:grpSpPr>
              <a:xfrm rot="16200000">
                <a:off x="4186731" y="4951497"/>
                <a:ext cx="1940441" cy="284268"/>
                <a:chOff x="4690190" y="940112"/>
                <a:chExt cx="2899485" cy="515132"/>
              </a:xfrm>
            </p:grpSpPr>
            <p:sp>
              <p:nvSpPr>
                <p:cNvPr id="201" name="Rectangle 200"/>
                <p:cNvSpPr/>
                <p:nvPr/>
              </p:nvSpPr>
              <p:spPr>
                <a:xfrm>
                  <a:off x="4690190" y="940113"/>
                  <a:ext cx="2310686"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Rectangle 201"/>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Isosceles Triangle 202"/>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4" name="Straight Connector 203"/>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05" name="Group 204"/>
              <p:cNvGrpSpPr/>
              <p:nvPr/>
            </p:nvGrpSpPr>
            <p:grpSpPr>
              <a:xfrm rot="16200000">
                <a:off x="4587629" y="5012315"/>
                <a:ext cx="1818805" cy="284268"/>
                <a:chOff x="4871943" y="940112"/>
                <a:chExt cx="2717732" cy="515132"/>
              </a:xfrm>
            </p:grpSpPr>
            <p:sp>
              <p:nvSpPr>
                <p:cNvPr id="206" name="Rectangle 205"/>
                <p:cNvSpPr/>
                <p:nvPr/>
              </p:nvSpPr>
              <p:spPr>
                <a:xfrm>
                  <a:off x="4871943" y="940113"/>
                  <a:ext cx="2128935"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Isosceles Triangle 207"/>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9" name="Straight Connector 208"/>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10" name="Group 209"/>
              <p:cNvGrpSpPr/>
              <p:nvPr/>
            </p:nvGrpSpPr>
            <p:grpSpPr>
              <a:xfrm rot="16200000">
                <a:off x="4927709" y="5012315"/>
                <a:ext cx="1818805" cy="284268"/>
                <a:chOff x="4871943" y="940112"/>
                <a:chExt cx="2717732" cy="515132"/>
              </a:xfrm>
            </p:grpSpPr>
            <p:sp>
              <p:nvSpPr>
                <p:cNvPr id="211" name="Rectangle 210"/>
                <p:cNvSpPr/>
                <p:nvPr/>
              </p:nvSpPr>
              <p:spPr>
                <a:xfrm>
                  <a:off x="4871943" y="940113"/>
                  <a:ext cx="2128935"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Rectangle 211"/>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Isosceles Triangle 212"/>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4" name="Straight Connector 213"/>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15" name="Group 214"/>
              <p:cNvGrpSpPr/>
              <p:nvPr/>
            </p:nvGrpSpPr>
            <p:grpSpPr>
              <a:xfrm rot="16200000">
                <a:off x="5330677" y="5075203"/>
                <a:ext cx="1693029" cy="284268"/>
                <a:chOff x="5059883" y="940112"/>
                <a:chExt cx="2529792" cy="515132"/>
              </a:xfrm>
            </p:grpSpPr>
            <p:sp>
              <p:nvSpPr>
                <p:cNvPr id="216" name="Rectangle 215"/>
                <p:cNvSpPr/>
                <p:nvPr/>
              </p:nvSpPr>
              <p:spPr>
                <a:xfrm>
                  <a:off x="5059883" y="940113"/>
                  <a:ext cx="1940996"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Isosceles Triangle 217"/>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9" name="Straight Connector 218"/>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20" name="Group 219"/>
              <p:cNvGrpSpPr/>
              <p:nvPr/>
            </p:nvGrpSpPr>
            <p:grpSpPr>
              <a:xfrm rot="16200000">
                <a:off x="5626518" y="5030962"/>
                <a:ext cx="1781510" cy="284269"/>
                <a:chOff x="4927671" y="940112"/>
                <a:chExt cx="2662004" cy="515134"/>
              </a:xfrm>
            </p:grpSpPr>
            <p:sp>
              <p:nvSpPr>
                <p:cNvPr id="221" name="Rectangle 220"/>
                <p:cNvSpPr/>
                <p:nvPr/>
              </p:nvSpPr>
              <p:spPr>
                <a:xfrm>
                  <a:off x="4927671" y="940115"/>
                  <a:ext cx="2073210" cy="515131"/>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Isosceles Triangle 222"/>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4" name="Straight Connector 223"/>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25" name="Group 224"/>
              <p:cNvGrpSpPr/>
              <p:nvPr/>
            </p:nvGrpSpPr>
            <p:grpSpPr>
              <a:xfrm rot="16200000">
                <a:off x="6010838" y="5075203"/>
                <a:ext cx="1693029" cy="284268"/>
                <a:chOff x="5059883" y="940112"/>
                <a:chExt cx="2529792" cy="515132"/>
              </a:xfrm>
            </p:grpSpPr>
            <p:sp>
              <p:nvSpPr>
                <p:cNvPr id="226" name="Rectangle 225"/>
                <p:cNvSpPr/>
                <p:nvPr/>
              </p:nvSpPr>
              <p:spPr>
                <a:xfrm>
                  <a:off x="5059883" y="940113"/>
                  <a:ext cx="1940996"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Isosceles Triangle 227"/>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9" name="Straight Connector 228"/>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rot="16200000">
                <a:off x="6223695" y="4947980"/>
                <a:ext cx="1947475" cy="284268"/>
                <a:chOff x="4679679" y="940112"/>
                <a:chExt cx="2909996" cy="515132"/>
              </a:xfrm>
            </p:grpSpPr>
            <p:sp>
              <p:nvSpPr>
                <p:cNvPr id="231" name="Rectangle 230"/>
                <p:cNvSpPr/>
                <p:nvPr/>
              </p:nvSpPr>
              <p:spPr>
                <a:xfrm>
                  <a:off x="4679679" y="940113"/>
                  <a:ext cx="2321202"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2" name="Rectangle 231"/>
                <p:cNvSpPr/>
                <p:nvPr/>
              </p:nvSpPr>
              <p:spPr>
                <a:xfrm>
                  <a:off x="7036584" y="940112"/>
                  <a:ext cx="97530" cy="515130"/>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Isosceles Triangle 232"/>
                <p:cNvSpPr/>
                <p:nvPr/>
              </p:nvSpPr>
              <p:spPr>
                <a:xfrm rot="5400000">
                  <a:off x="7124224" y="989792"/>
                  <a:ext cx="515132" cy="415771"/>
                </a:xfrm>
                <a:prstGeom prst="triangle">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4" name="Straight Connector 233"/>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nvGrpSpPr>
              <p:cNvPr id="235" name="Group 234"/>
              <p:cNvGrpSpPr/>
              <p:nvPr/>
            </p:nvGrpSpPr>
            <p:grpSpPr>
              <a:xfrm rot="16200000">
                <a:off x="6468357" y="4852562"/>
                <a:ext cx="2138311" cy="284268"/>
                <a:chOff x="4394524" y="940112"/>
                <a:chExt cx="3195151" cy="515132"/>
              </a:xfrm>
            </p:grpSpPr>
            <p:sp>
              <p:nvSpPr>
                <p:cNvPr id="236" name="Rectangle 235"/>
                <p:cNvSpPr/>
                <p:nvPr/>
              </p:nvSpPr>
              <p:spPr>
                <a:xfrm>
                  <a:off x="4394524" y="940114"/>
                  <a:ext cx="2606359" cy="515130"/>
                </a:xfrm>
                <a:prstGeom prst="rect">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7" name="Rectangle 236"/>
                <p:cNvSpPr/>
                <p:nvPr/>
              </p:nvSpPr>
              <p:spPr>
                <a:xfrm>
                  <a:off x="7036584" y="940112"/>
                  <a:ext cx="97530" cy="515130"/>
                </a:xfrm>
                <a:prstGeom prst="rect">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Isosceles Triangle 237"/>
                <p:cNvSpPr/>
                <p:nvPr/>
              </p:nvSpPr>
              <p:spPr>
                <a:xfrm rot="5400000">
                  <a:off x="7124224" y="989792"/>
                  <a:ext cx="515132" cy="415771"/>
                </a:xfrm>
                <a:prstGeom prst="triangle">
                  <a:avLst/>
                </a:prstGeom>
                <a:solidFill>
                  <a:schemeClr val="tx1">
                    <a:lumMod val="50000"/>
                    <a:lumOff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9" name="Straight Connector 238"/>
                <p:cNvCxnSpPr/>
                <p:nvPr/>
              </p:nvCxnSpPr>
              <p:spPr>
                <a:xfrm>
                  <a:off x="7448550" y="963340"/>
                  <a:ext cx="0" cy="429413"/>
                </a:xfrm>
                <a:prstGeom prst="line">
                  <a:avLst/>
                </a:prstGeom>
                <a:ln w="476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grpSp>
        <p:sp>
          <p:nvSpPr>
            <p:cNvPr id="29" name="Rectangle 28"/>
            <p:cNvSpPr/>
            <p:nvPr/>
          </p:nvSpPr>
          <p:spPr>
            <a:xfrm rot="16200000">
              <a:off x="7245027" y="4947104"/>
              <a:ext cx="1117614" cy="215444"/>
            </a:xfrm>
            <a:prstGeom prst="rect">
              <a:avLst/>
            </a:prstGeom>
          </p:spPr>
          <p:txBody>
            <a:bodyPr wrap="none">
              <a:spAutoFit/>
            </a:bodyPr>
            <a:lstStyle/>
            <a:p>
              <a:r>
                <a:rPr lang="la-Latn" sz="800" dirty="0">
                  <a:solidFill>
                    <a:schemeClr val="tx1">
                      <a:alpha val="21000"/>
                    </a:schemeClr>
                  </a:solidFill>
                  <a:effectLst/>
                </a:rPr>
                <a:t>dolor in reprehenderit</a:t>
              </a:r>
              <a:endParaRPr lang="en-US" dirty="0"/>
            </a:p>
          </p:txBody>
        </p:sp>
        <p:sp>
          <p:nvSpPr>
            <p:cNvPr id="240" name="TextBox 239"/>
            <p:cNvSpPr txBox="1"/>
            <p:nvPr/>
          </p:nvSpPr>
          <p:spPr>
            <a:xfrm>
              <a:off x="4677875"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1" name="TextBox 240"/>
            <p:cNvSpPr txBox="1"/>
            <p:nvPr/>
          </p:nvSpPr>
          <p:spPr>
            <a:xfrm>
              <a:off x="5028038"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2" name="TextBox 241"/>
            <p:cNvSpPr txBox="1"/>
            <p:nvPr/>
          </p:nvSpPr>
          <p:spPr>
            <a:xfrm>
              <a:off x="5363056"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3" name="TextBox 242"/>
            <p:cNvSpPr txBox="1"/>
            <p:nvPr/>
          </p:nvSpPr>
          <p:spPr>
            <a:xfrm>
              <a:off x="5703291"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4" name="TextBox 243"/>
            <p:cNvSpPr txBox="1"/>
            <p:nvPr/>
          </p:nvSpPr>
          <p:spPr>
            <a:xfrm>
              <a:off x="6045067"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5" name="TextBox 244"/>
            <p:cNvSpPr txBox="1"/>
            <p:nvPr/>
          </p:nvSpPr>
          <p:spPr>
            <a:xfrm>
              <a:off x="6393064"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6" name="TextBox 245"/>
            <p:cNvSpPr txBox="1"/>
            <p:nvPr/>
          </p:nvSpPr>
          <p:spPr>
            <a:xfrm>
              <a:off x="6744489"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7" name="TextBox 246"/>
            <p:cNvSpPr txBox="1"/>
            <p:nvPr/>
          </p:nvSpPr>
          <p:spPr>
            <a:xfrm>
              <a:off x="7053964"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8" name="TextBox 247"/>
            <p:cNvSpPr txBox="1"/>
            <p:nvPr/>
          </p:nvSpPr>
          <p:spPr>
            <a:xfrm>
              <a:off x="7406647" y="5807741"/>
              <a:ext cx="525731" cy="200055"/>
            </a:xfrm>
            <a:prstGeom prst="rect">
              <a:avLst/>
            </a:prstGeom>
            <a:noFill/>
          </p:spPr>
          <p:txBody>
            <a:bodyPr wrap="square" rtlCol="0">
              <a:spAutoFit/>
            </a:bodyPr>
            <a:lstStyle/>
            <a:p>
              <a:pPr algn="just"/>
              <a:r>
                <a:rPr lang="en-US" sz="700" dirty="0">
                  <a:solidFill>
                    <a:schemeClr val="bg1"/>
                  </a:solidFill>
                  <a:effectLst/>
                </a:rPr>
                <a:t>2/12</a:t>
              </a:r>
              <a:endParaRPr lang="la-Latn" sz="700" dirty="0">
                <a:solidFill>
                  <a:schemeClr val="bg1"/>
                </a:solidFill>
              </a:endParaRPr>
            </a:p>
          </p:txBody>
        </p:sp>
        <p:sp>
          <p:nvSpPr>
            <p:cNvPr id="249" name="TextBox 248"/>
            <p:cNvSpPr txBox="1"/>
            <p:nvPr/>
          </p:nvSpPr>
          <p:spPr>
            <a:xfrm>
              <a:off x="7375283" y="4282825"/>
              <a:ext cx="421910" cy="338554"/>
            </a:xfrm>
            <a:prstGeom prst="rect">
              <a:avLst/>
            </a:prstGeom>
            <a:noFill/>
          </p:spPr>
          <p:txBody>
            <a:bodyPr wrap="none" rtlCol="0">
              <a:spAutoFit/>
            </a:bodyPr>
            <a:lstStyle/>
            <a:p>
              <a:r>
                <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71</a:t>
              </a:r>
              <a:endParaRPr lang="en-US"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39" name="Group 38"/>
          <p:cNvGrpSpPr/>
          <p:nvPr/>
        </p:nvGrpSpPr>
        <p:grpSpPr>
          <a:xfrm>
            <a:off x="4874046" y="2346659"/>
            <a:ext cx="2826186" cy="1237565"/>
            <a:chOff x="4873739" y="2137209"/>
            <a:chExt cx="2826186" cy="1237565"/>
          </a:xfrm>
        </p:grpSpPr>
        <p:sp>
          <p:nvSpPr>
            <p:cNvPr id="31" name="Rectangle 30"/>
            <p:cNvSpPr/>
            <p:nvPr/>
          </p:nvSpPr>
          <p:spPr>
            <a:xfrm>
              <a:off x="4873739" y="2217612"/>
              <a:ext cx="715207" cy="664658"/>
            </a:xfrm>
            <a:prstGeom prst="rect">
              <a:avLst/>
            </a:prstGeom>
            <a:blipFill dpi="0" rotWithShape="1">
              <a:blip r:embed="rId4">
                <a:alphaModFix amt="2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Rectangle 249"/>
            <p:cNvSpPr/>
            <p:nvPr/>
          </p:nvSpPr>
          <p:spPr>
            <a:xfrm>
              <a:off x="4978014" y="2857396"/>
              <a:ext cx="550151" cy="215444"/>
            </a:xfrm>
            <a:prstGeom prst="rect">
              <a:avLst/>
            </a:prstGeom>
          </p:spPr>
          <p:txBody>
            <a:bodyPr wrap="none">
              <a:spAutoFit/>
            </a:bodyPr>
            <a:lstStyle/>
            <a:p>
              <a:r>
                <a:rPr lang="la-Latn" sz="800" dirty="0">
                  <a:solidFill>
                    <a:schemeClr val="tx1">
                      <a:alpha val="21000"/>
                    </a:schemeClr>
                  </a:solidFill>
                  <a:effectLst/>
                </a:rPr>
                <a:t>dolor sit </a:t>
              </a:r>
              <a:endParaRPr lang="en-US" dirty="0"/>
            </a:p>
          </p:txBody>
        </p:sp>
        <p:sp>
          <p:nvSpPr>
            <p:cNvPr id="251" name="TextBox 250"/>
            <p:cNvSpPr txBox="1"/>
            <p:nvPr/>
          </p:nvSpPr>
          <p:spPr>
            <a:xfrm>
              <a:off x="4945518" y="3002696"/>
              <a:ext cx="651140" cy="369332"/>
            </a:xfrm>
            <a:prstGeom prst="rect">
              <a:avLst/>
            </a:prstGeom>
            <a:noFill/>
          </p:spPr>
          <p:txBody>
            <a:bodyPr wrap="none" rtlCol="0">
              <a:spAutoFit/>
            </a:bodyPr>
            <a:lstStyle/>
            <a:p>
              <a:r>
                <a:rPr lang="en-US" b="1" dirty="0">
                  <a:solidFill>
                    <a:schemeClr val="tx1">
                      <a:alpha val="33000"/>
                    </a:schemeClr>
                  </a:solidFill>
                  <a:latin typeface="Leelawadee UI" panose="020B0502040204020203" pitchFamily="34" charset="-34"/>
                  <a:ea typeface="Ebrima" panose="02000000000000000000" pitchFamily="2" charset="0"/>
                  <a:cs typeface="Leelawadee UI" panose="020B0502040204020203" pitchFamily="34" charset="-34"/>
                </a:rPr>
                <a:t>30%</a:t>
              </a:r>
              <a:endParaRPr lang="en-US" sz="2000" b="1" dirty="0">
                <a:solidFill>
                  <a:schemeClr val="tx1">
                    <a:alpha val="33000"/>
                  </a:schemeClr>
                </a:solidFill>
                <a:latin typeface="Leelawadee UI" panose="020B0502040204020203" pitchFamily="34" charset="-34"/>
                <a:ea typeface="Ebrima" panose="02000000000000000000" pitchFamily="2" charset="0"/>
                <a:cs typeface="Leelawadee UI" panose="020B0502040204020203" pitchFamily="34" charset="-34"/>
              </a:endParaRPr>
            </a:p>
          </p:txBody>
        </p:sp>
        <p:cxnSp>
          <p:nvCxnSpPr>
            <p:cNvPr id="253" name="Straight Connector 252"/>
            <p:cNvCxnSpPr/>
            <p:nvPr/>
          </p:nvCxnSpPr>
          <p:spPr>
            <a:xfrm>
              <a:off x="5749669" y="2364152"/>
              <a:ext cx="0" cy="837376"/>
            </a:xfrm>
            <a:prstGeom prst="line">
              <a:avLst/>
            </a:prstGeom>
            <a:ln w="34925" cap="rnd">
              <a:solidFill>
                <a:schemeClr val="bg1">
                  <a:lumMod val="75000"/>
                  <a:alpha val="8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55" name="Rectangle 254"/>
            <p:cNvSpPr/>
            <p:nvPr/>
          </p:nvSpPr>
          <p:spPr>
            <a:xfrm>
              <a:off x="5495014" y="2137209"/>
              <a:ext cx="1397939" cy="782588"/>
            </a:xfrm>
            <a:prstGeom prst="rect">
              <a:avLst/>
            </a:prstGeom>
            <a:blipFill dpi="0" rotWithShape="1">
              <a:blip r:embed="rId5">
                <a:alphaModFix amt="58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255"/>
            <p:cNvSpPr/>
            <p:nvPr/>
          </p:nvSpPr>
          <p:spPr>
            <a:xfrm>
              <a:off x="5941168" y="2876186"/>
              <a:ext cx="550151" cy="215444"/>
            </a:xfrm>
            <a:prstGeom prst="rect">
              <a:avLst/>
            </a:prstGeom>
          </p:spPr>
          <p:txBody>
            <a:bodyPr wrap="none">
              <a:spAutoFit/>
            </a:bodyPr>
            <a:lstStyle/>
            <a:p>
              <a:r>
                <a:rPr lang="la-Latn" sz="800" dirty="0">
                  <a:solidFill>
                    <a:schemeClr val="tx1">
                      <a:alpha val="66000"/>
                    </a:schemeClr>
                  </a:solidFill>
                  <a:effectLst/>
                </a:rPr>
                <a:t>dolor sit </a:t>
              </a:r>
              <a:endParaRPr lang="en-US" dirty="0">
                <a:solidFill>
                  <a:schemeClr val="tx1">
                    <a:alpha val="66000"/>
                  </a:schemeClr>
                </a:solidFill>
              </a:endParaRPr>
            </a:p>
          </p:txBody>
        </p:sp>
        <p:sp>
          <p:nvSpPr>
            <p:cNvPr id="257" name="TextBox 256"/>
            <p:cNvSpPr txBox="1"/>
            <p:nvPr/>
          </p:nvSpPr>
          <p:spPr>
            <a:xfrm>
              <a:off x="5929024" y="3003973"/>
              <a:ext cx="651140" cy="369332"/>
            </a:xfrm>
            <a:prstGeom prst="rect">
              <a:avLst/>
            </a:prstGeom>
            <a:noFill/>
          </p:spPr>
          <p:txBody>
            <a:bodyPr wrap="none" rtlCol="0">
              <a:spAutoFit/>
            </a:bodyPr>
            <a:lstStyle>
              <a:defPPr>
                <a:defRPr lang="en-US"/>
              </a:defPPr>
              <a:lvl1pPr>
                <a:defRPr b="1">
                  <a:solidFill>
                    <a:schemeClr val="tx1">
                      <a:alpha val="33000"/>
                    </a:schemeClr>
                  </a:solidFill>
                  <a:latin typeface="Leelawadee UI" panose="020B0502040204020203" pitchFamily="34" charset="-34"/>
                  <a:ea typeface="Ebrima" panose="02000000000000000000" pitchFamily="2" charset="0"/>
                  <a:cs typeface="Leelawadee UI" panose="020B0502040204020203" pitchFamily="34" charset="-34"/>
                </a:defRPr>
              </a:lvl1pPr>
            </a:lstStyle>
            <a:p>
              <a:r>
                <a:rPr lang="en-US" dirty="0">
                  <a:solidFill>
                    <a:schemeClr val="tx1">
                      <a:alpha val="64000"/>
                    </a:schemeClr>
                  </a:solidFill>
                </a:rPr>
                <a:t>60%</a:t>
              </a:r>
            </a:p>
          </p:txBody>
        </p:sp>
        <p:cxnSp>
          <p:nvCxnSpPr>
            <p:cNvPr id="258" name="Straight Connector 257"/>
            <p:cNvCxnSpPr/>
            <p:nvPr/>
          </p:nvCxnSpPr>
          <p:spPr>
            <a:xfrm>
              <a:off x="6695530" y="2364152"/>
              <a:ext cx="0" cy="837376"/>
            </a:xfrm>
            <a:prstGeom prst="line">
              <a:avLst/>
            </a:prstGeom>
            <a:ln w="34925" cap="rnd">
              <a:solidFill>
                <a:schemeClr val="bg1">
                  <a:lumMod val="75000"/>
                  <a:alpha val="8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59" name="Rectangle 258"/>
            <p:cNvSpPr/>
            <p:nvPr/>
          </p:nvSpPr>
          <p:spPr>
            <a:xfrm>
              <a:off x="6585548" y="2238119"/>
              <a:ext cx="1114377" cy="638067"/>
            </a:xfrm>
            <a:prstGeom prst="rect">
              <a:avLst/>
            </a:prstGeom>
            <a:blipFill dpi="0" rotWithShape="1">
              <a:blip r:embed="rId6">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Rectangle 259"/>
            <p:cNvSpPr/>
            <p:nvPr/>
          </p:nvSpPr>
          <p:spPr>
            <a:xfrm>
              <a:off x="6865891" y="2876186"/>
              <a:ext cx="550151" cy="215444"/>
            </a:xfrm>
            <a:prstGeom prst="rect">
              <a:avLst/>
            </a:prstGeom>
          </p:spPr>
          <p:txBody>
            <a:bodyPr wrap="none">
              <a:spAutoFit/>
            </a:bodyPr>
            <a:lstStyle/>
            <a:p>
              <a:r>
                <a:rPr lang="la-Latn" sz="800" dirty="0">
                  <a:solidFill>
                    <a:schemeClr val="tx1">
                      <a:alpha val="21000"/>
                    </a:schemeClr>
                  </a:solidFill>
                  <a:effectLst/>
                </a:rPr>
                <a:t>dolor sit </a:t>
              </a:r>
              <a:endParaRPr lang="en-US" dirty="0"/>
            </a:p>
          </p:txBody>
        </p:sp>
        <p:sp>
          <p:nvSpPr>
            <p:cNvPr id="261" name="TextBox 260"/>
            <p:cNvSpPr txBox="1"/>
            <p:nvPr/>
          </p:nvSpPr>
          <p:spPr>
            <a:xfrm>
              <a:off x="6875518" y="3005442"/>
              <a:ext cx="651140" cy="369332"/>
            </a:xfrm>
            <a:prstGeom prst="rect">
              <a:avLst/>
            </a:prstGeom>
            <a:noFill/>
          </p:spPr>
          <p:txBody>
            <a:bodyPr wrap="none" rtlCol="0">
              <a:spAutoFit/>
            </a:bodyPr>
            <a:lstStyle>
              <a:defPPr>
                <a:defRPr lang="en-US"/>
              </a:defPPr>
              <a:lvl1pPr>
                <a:defRPr b="1">
                  <a:solidFill>
                    <a:schemeClr val="tx1">
                      <a:alpha val="33000"/>
                    </a:schemeClr>
                  </a:solidFill>
                  <a:latin typeface="Leelawadee UI" panose="020B0502040204020203" pitchFamily="34" charset="-34"/>
                  <a:ea typeface="Ebrima" panose="02000000000000000000" pitchFamily="2" charset="0"/>
                  <a:cs typeface="Leelawadee UI" panose="020B0502040204020203" pitchFamily="34" charset="-34"/>
                </a:defRPr>
              </a:lvl1pPr>
            </a:lstStyle>
            <a:p>
              <a:r>
                <a:rPr lang="en-US" dirty="0"/>
                <a:t>20%</a:t>
              </a:r>
            </a:p>
          </p:txBody>
        </p:sp>
      </p:grpSp>
      <p:grpSp>
        <p:nvGrpSpPr>
          <p:cNvPr id="45" name="Group 44"/>
          <p:cNvGrpSpPr/>
          <p:nvPr/>
        </p:nvGrpSpPr>
        <p:grpSpPr>
          <a:xfrm>
            <a:off x="8624265" y="3608805"/>
            <a:ext cx="2633744" cy="2138543"/>
            <a:chOff x="8677737" y="3326170"/>
            <a:chExt cx="2633744" cy="2138543"/>
          </a:xfrm>
        </p:grpSpPr>
        <p:sp>
          <p:nvSpPr>
            <p:cNvPr id="262" name="TextBox 261"/>
            <p:cNvSpPr txBox="1"/>
            <p:nvPr/>
          </p:nvSpPr>
          <p:spPr>
            <a:xfrm>
              <a:off x="8677737" y="3326170"/>
              <a:ext cx="2573205" cy="938719"/>
            </a:xfrm>
            <a:prstGeom prst="rect">
              <a:avLst/>
            </a:prstGeom>
            <a:noFill/>
          </p:spPr>
          <p:txBody>
            <a:bodyPr wrap="none" rtlCol="0">
              <a:spAutoFit/>
            </a:bodyPr>
            <a:lstStyle/>
            <a:p>
              <a:r>
                <a:rPr lang="en-US" sz="5500" b="1" dirty="0">
                  <a:solidFill>
                    <a:schemeClr val="tx1">
                      <a:alpha val="35000"/>
                    </a:schemeClr>
                  </a:solidFill>
                  <a:latin typeface="Leelawadee UI" panose="020B0502040204020203" pitchFamily="34" charset="-34"/>
                  <a:ea typeface="Ebrima" panose="02000000000000000000" pitchFamily="2" charset="0"/>
                  <a:cs typeface="Leelawadee UI" panose="020B0502040204020203" pitchFamily="34" charset="-34"/>
                </a:rPr>
                <a:t>LOREM</a:t>
              </a:r>
            </a:p>
          </p:txBody>
        </p:sp>
        <p:sp>
          <p:nvSpPr>
            <p:cNvPr id="263" name="TextBox 262"/>
            <p:cNvSpPr txBox="1"/>
            <p:nvPr/>
          </p:nvSpPr>
          <p:spPr>
            <a:xfrm>
              <a:off x="8745576" y="4000742"/>
              <a:ext cx="2501006" cy="553998"/>
            </a:xfrm>
            <a:prstGeom prst="rect">
              <a:avLst/>
            </a:prstGeom>
            <a:noFill/>
          </p:spPr>
          <p:txBody>
            <a:bodyPr wrap="none" rtlCol="0">
              <a:spAutoFit/>
            </a:bodyPr>
            <a:lstStyle/>
            <a:p>
              <a:r>
                <a:rPr lang="en-US" sz="3000" b="1" dirty="0">
                  <a:solidFill>
                    <a:schemeClr val="tx1">
                      <a:alpha val="62000"/>
                    </a:schemeClr>
                  </a:solidFill>
                  <a:latin typeface="Leelawadee UI" panose="020B0502040204020203" pitchFamily="34" charset="-34"/>
                  <a:ea typeface="Ebrima" panose="02000000000000000000" pitchFamily="2" charset="0"/>
                  <a:cs typeface="Leelawadee UI" panose="020B0502040204020203" pitchFamily="34" charset="-34"/>
                </a:rPr>
                <a:t>$20,000 USD</a:t>
              </a:r>
            </a:p>
          </p:txBody>
        </p:sp>
        <p:sp>
          <p:nvSpPr>
            <p:cNvPr id="43" name="Rectangle 42"/>
            <p:cNvSpPr/>
            <p:nvPr/>
          </p:nvSpPr>
          <p:spPr>
            <a:xfrm>
              <a:off x="8724298" y="4356586"/>
              <a:ext cx="2587183" cy="438582"/>
            </a:xfrm>
            <a:prstGeom prst="rect">
              <a:avLst/>
            </a:prstGeom>
          </p:spPr>
          <p:txBody>
            <a:bodyPr wrap="none">
              <a:spAutoFit/>
            </a:bodyPr>
            <a:lstStyle/>
            <a:p>
              <a:r>
                <a:rPr lang="la-Latn" sz="2250" b="1" dirty="0">
                  <a:solidFill>
                    <a:schemeClr val="tx1">
                      <a:alpha val="35000"/>
                    </a:schemeClr>
                  </a:solidFill>
                  <a:latin typeface="Leelawadee UI" panose="020B0502040204020203" pitchFamily="34" charset="-34"/>
                  <a:ea typeface="Ebrima" panose="02000000000000000000" pitchFamily="2" charset="0"/>
                  <a:cs typeface="Leelawadee UI" panose="020B0502040204020203" pitchFamily="34" charset="-34"/>
                </a:rPr>
                <a:t>DOLORE MAGNA </a:t>
              </a:r>
              <a:endParaRPr lang="en-US" sz="2250" b="1" dirty="0">
                <a:solidFill>
                  <a:schemeClr val="tx1">
                    <a:alpha val="3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64" name="TextBox 263"/>
            <p:cNvSpPr txBox="1"/>
            <p:nvPr/>
          </p:nvSpPr>
          <p:spPr>
            <a:xfrm>
              <a:off x="8762199" y="4726049"/>
              <a:ext cx="2424821" cy="738664"/>
            </a:xfrm>
            <a:prstGeom prst="rect">
              <a:avLst/>
            </a:prstGeom>
            <a:noFill/>
          </p:spPr>
          <p:txBody>
            <a:bodyPr wrap="square" rtlCol="0">
              <a:spAutoFit/>
            </a:bodyPr>
            <a:lstStyle/>
            <a:p>
              <a:pPr algn="just"/>
              <a:r>
                <a:rPr lang="la-Latn" sz="700" dirty="0">
                  <a:solidFill>
                    <a:schemeClr val="tx1">
                      <a:alpha val="21000"/>
                    </a:schemeClr>
                  </a:solidFill>
                  <a:effectLst/>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a:t>
              </a:r>
              <a:endParaRPr lang="la-Latn" sz="700" dirty="0">
                <a:solidFill>
                  <a:schemeClr val="tx1">
                    <a:alpha val="21000"/>
                  </a:schemeClr>
                </a:solidFill>
              </a:endParaRPr>
            </a:p>
          </p:txBody>
        </p:sp>
      </p:grpSp>
      <p:sp>
        <p:nvSpPr>
          <p:cNvPr id="168" name="Rectangle 167">
            <a:extLst>
              <a:ext uri="{FF2B5EF4-FFF2-40B4-BE49-F238E27FC236}">
                <a16:creationId xmlns:a16="http://schemas.microsoft.com/office/drawing/2014/main" id="{800E0D32-E886-4A86-BD13-5764E607BBE3}"/>
              </a:ext>
            </a:extLst>
          </p:cNvPr>
          <p:cNvSpPr/>
          <p:nvPr/>
        </p:nvSpPr>
        <p:spPr>
          <a:xfrm>
            <a:off x="6759" y="6383741"/>
            <a:ext cx="12191999" cy="523220"/>
          </a:xfrm>
          <a:prstGeom prst="rect">
            <a:avLst/>
          </a:prstGeom>
        </p:spPr>
        <p:txBody>
          <a:bodyPr wrap="square">
            <a:spAutoFit/>
          </a:bodyPr>
          <a:lstStyle/>
          <a:p>
            <a:pPr algn="ctr"/>
            <a:r>
              <a:rPr lang="en-US" sz="1400" i="1" dirty="0"/>
              <a:t>Information graphics or infographics are graphic visual representations of information, data or knowledge intended to present information quickly and clearly (Wikipedia).</a:t>
            </a:r>
          </a:p>
        </p:txBody>
      </p:sp>
    </p:spTree>
    <p:extLst>
      <p:ext uri="{BB962C8B-B14F-4D97-AF65-F5344CB8AC3E}">
        <p14:creationId xmlns:p14="http://schemas.microsoft.com/office/powerpoint/2010/main" val="537272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8" name="Group 157"/>
          <p:cNvGrpSpPr/>
          <p:nvPr/>
        </p:nvGrpSpPr>
        <p:grpSpPr>
          <a:xfrm>
            <a:off x="502978" y="879973"/>
            <a:ext cx="6829180" cy="4917021"/>
            <a:chOff x="599231" y="370683"/>
            <a:chExt cx="6829180" cy="4917021"/>
          </a:xfrm>
        </p:grpSpPr>
        <p:grpSp>
          <p:nvGrpSpPr>
            <p:cNvPr id="150" name="Group 149"/>
            <p:cNvGrpSpPr/>
            <p:nvPr/>
          </p:nvGrpSpPr>
          <p:grpSpPr>
            <a:xfrm>
              <a:off x="599231" y="370683"/>
              <a:ext cx="6680335" cy="4917021"/>
              <a:chOff x="599231" y="370683"/>
              <a:chExt cx="6680335" cy="4917021"/>
            </a:xfrm>
          </p:grpSpPr>
          <p:grpSp>
            <p:nvGrpSpPr>
              <p:cNvPr id="52" name="Group 51"/>
              <p:cNvGrpSpPr/>
              <p:nvPr/>
            </p:nvGrpSpPr>
            <p:grpSpPr>
              <a:xfrm>
                <a:off x="4248305" y="370683"/>
                <a:ext cx="770973" cy="841400"/>
                <a:chOff x="4117242" y="2261549"/>
                <a:chExt cx="1082842" cy="1181757"/>
              </a:xfrm>
            </p:grpSpPr>
            <p:sp>
              <p:nvSpPr>
                <p:cNvPr id="50" name="Oval 49"/>
                <p:cNvSpPr/>
                <p:nvPr/>
              </p:nvSpPr>
              <p:spPr>
                <a:xfrm>
                  <a:off x="4117242" y="2360464"/>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 name="Picture 5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185316" y="2261549"/>
                  <a:ext cx="968565" cy="981761"/>
                </a:xfrm>
                <a:prstGeom prst="rect">
                  <a:avLst/>
                </a:prstGeom>
              </p:spPr>
            </p:pic>
          </p:grpSp>
          <p:grpSp>
            <p:nvGrpSpPr>
              <p:cNvPr id="55" name="Group 54"/>
              <p:cNvGrpSpPr/>
              <p:nvPr/>
            </p:nvGrpSpPr>
            <p:grpSpPr>
              <a:xfrm>
                <a:off x="3171533" y="436958"/>
                <a:ext cx="770973" cy="770973"/>
                <a:chOff x="1243291" y="2360464"/>
                <a:chExt cx="1082842" cy="1082842"/>
              </a:xfrm>
            </p:grpSpPr>
            <p:sp>
              <p:nvSpPr>
                <p:cNvPr id="53" name="Oval 52"/>
                <p:cNvSpPr/>
                <p:nvPr/>
              </p:nvSpPr>
              <p:spPr>
                <a:xfrm>
                  <a:off x="1243291" y="2360464"/>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p:cNvPicPr>
                  <a:picLocks noChangeAspect="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355517" y="2517640"/>
                  <a:ext cx="762041" cy="762041"/>
                </a:xfrm>
                <a:prstGeom prst="rect">
                  <a:avLst/>
                </a:prstGeom>
              </p:spPr>
            </p:pic>
          </p:grpSp>
          <p:grpSp>
            <p:nvGrpSpPr>
              <p:cNvPr id="58" name="Group 57"/>
              <p:cNvGrpSpPr/>
              <p:nvPr/>
            </p:nvGrpSpPr>
            <p:grpSpPr>
              <a:xfrm>
                <a:off x="5326324" y="441110"/>
                <a:ext cx="770973" cy="770973"/>
                <a:chOff x="6991193" y="2360464"/>
                <a:chExt cx="1082842" cy="1082842"/>
              </a:xfrm>
            </p:grpSpPr>
            <p:sp>
              <p:nvSpPr>
                <p:cNvPr id="56" name="Oval 55"/>
                <p:cNvSpPr/>
                <p:nvPr/>
              </p:nvSpPr>
              <p:spPr>
                <a:xfrm>
                  <a:off x="6991193" y="2360464"/>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p:cNvPicPr>
                  <a:picLocks noChangeAspect="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19370" y="2573384"/>
                  <a:ext cx="650551" cy="650551"/>
                </a:xfrm>
                <a:prstGeom prst="rect">
                  <a:avLst/>
                </a:prstGeom>
              </p:spPr>
            </p:pic>
          </p:grpSp>
          <p:grpSp>
            <p:nvGrpSpPr>
              <p:cNvPr id="61" name="Group 60"/>
              <p:cNvGrpSpPr/>
              <p:nvPr/>
            </p:nvGrpSpPr>
            <p:grpSpPr>
              <a:xfrm>
                <a:off x="6403096" y="434662"/>
                <a:ext cx="770973" cy="770973"/>
                <a:chOff x="9872941" y="2357238"/>
                <a:chExt cx="1082842" cy="1082842"/>
              </a:xfrm>
            </p:grpSpPr>
            <p:sp>
              <p:nvSpPr>
                <p:cNvPr id="59" name="Oval 58"/>
                <p:cNvSpPr/>
                <p:nvPr/>
              </p:nvSpPr>
              <p:spPr>
                <a:xfrm>
                  <a:off x="9872941" y="2357238"/>
                  <a:ext cx="1082842" cy="1082842"/>
                </a:xfrm>
                <a:prstGeom prst="ellipse">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59"/>
                <p:cNvPicPr>
                  <a:picLocks noChangeAspect="1"/>
                </p:cNvPicPr>
                <p:nvPr/>
              </p:nvPicPr>
              <p:blipFill>
                <a:blip r:embed="rId9" cstate="print">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042423" y="2573384"/>
                  <a:ext cx="717224" cy="717224"/>
                </a:xfrm>
                <a:prstGeom prst="rect">
                  <a:avLst/>
                </a:prstGeom>
              </p:spPr>
            </p:pic>
          </p:grpSp>
          <p:grpSp>
            <p:nvGrpSpPr>
              <p:cNvPr id="115" name="Group 114"/>
              <p:cNvGrpSpPr/>
              <p:nvPr/>
            </p:nvGrpSpPr>
            <p:grpSpPr>
              <a:xfrm>
                <a:off x="606674" y="1310240"/>
                <a:ext cx="2364513" cy="921903"/>
                <a:chOff x="606674" y="1310240"/>
                <a:chExt cx="2364513" cy="921903"/>
              </a:xfrm>
            </p:grpSpPr>
            <p:sp>
              <p:nvSpPr>
                <p:cNvPr id="10" name="Rounded Rectangle 9"/>
                <p:cNvSpPr/>
                <p:nvPr/>
              </p:nvSpPr>
              <p:spPr>
                <a:xfrm>
                  <a:off x="612997" y="1310240"/>
                  <a:ext cx="2358190" cy="92190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TextBox 90"/>
                <p:cNvSpPr txBox="1"/>
                <p:nvPr/>
              </p:nvSpPr>
              <p:spPr>
                <a:xfrm>
                  <a:off x="606674" y="1829671"/>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Director</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2" name="TextBox 91"/>
                <p:cNvSpPr txBox="1"/>
                <p:nvPr/>
              </p:nvSpPr>
              <p:spPr>
                <a:xfrm>
                  <a:off x="606674" y="1613494"/>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President</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3" name="TextBox 92"/>
                <p:cNvSpPr txBox="1"/>
                <p:nvPr/>
              </p:nvSpPr>
              <p:spPr>
                <a:xfrm>
                  <a:off x="612997" y="1397317"/>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CEO</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116" name="Group 115"/>
              <p:cNvGrpSpPr/>
              <p:nvPr/>
            </p:nvGrpSpPr>
            <p:grpSpPr>
              <a:xfrm>
                <a:off x="602394" y="2328515"/>
                <a:ext cx="2364513" cy="921903"/>
                <a:chOff x="606674" y="1310240"/>
                <a:chExt cx="2364513" cy="921903"/>
              </a:xfrm>
            </p:grpSpPr>
            <p:sp>
              <p:nvSpPr>
                <p:cNvPr id="117" name="Rounded Rectangle 116"/>
                <p:cNvSpPr/>
                <p:nvPr/>
              </p:nvSpPr>
              <p:spPr>
                <a:xfrm>
                  <a:off x="612997" y="1310240"/>
                  <a:ext cx="2358190" cy="92190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TextBox 117"/>
                <p:cNvSpPr txBox="1"/>
                <p:nvPr/>
              </p:nvSpPr>
              <p:spPr>
                <a:xfrm>
                  <a:off x="606674" y="1817639"/>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Supervisor</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19" name="TextBox 118"/>
                <p:cNvSpPr txBox="1"/>
                <p:nvPr/>
              </p:nvSpPr>
              <p:spPr>
                <a:xfrm>
                  <a:off x="606674" y="1601462"/>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Manager</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0" name="TextBox 119"/>
                <p:cNvSpPr txBox="1"/>
                <p:nvPr/>
              </p:nvSpPr>
              <p:spPr>
                <a:xfrm>
                  <a:off x="612997" y="1385285"/>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Leader</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121" name="Group 120"/>
              <p:cNvGrpSpPr/>
              <p:nvPr/>
            </p:nvGrpSpPr>
            <p:grpSpPr>
              <a:xfrm>
                <a:off x="599231" y="3346790"/>
                <a:ext cx="2364513" cy="921903"/>
                <a:chOff x="606674" y="1310240"/>
                <a:chExt cx="2364513" cy="921903"/>
              </a:xfrm>
            </p:grpSpPr>
            <p:sp>
              <p:nvSpPr>
                <p:cNvPr id="122" name="Rounded Rectangle 121"/>
                <p:cNvSpPr/>
                <p:nvPr/>
              </p:nvSpPr>
              <p:spPr>
                <a:xfrm>
                  <a:off x="612997" y="1310240"/>
                  <a:ext cx="2358190" cy="92190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TextBox 122"/>
                <p:cNvSpPr txBox="1"/>
                <p:nvPr/>
              </p:nvSpPr>
              <p:spPr>
                <a:xfrm>
                  <a:off x="606674" y="1817639"/>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IT Technician</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4" name="TextBox 123"/>
                <p:cNvSpPr txBox="1"/>
                <p:nvPr/>
              </p:nvSpPr>
              <p:spPr>
                <a:xfrm>
                  <a:off x="606674" y="1601462"/>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Marketing Specialist</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5" name="TextBox 124"/>
                <p:cNvSpPr txBox="1"/>
                <p:nvPr/>
              </p:nvSpPr>
              <p:spPr>
                <a:xfrm>
                  <a:off x="612997" y="1385285"/>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Analyst</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126" name="Group 125"/>
              <p:cNvGrpSpPr/>
              <p:nvPr/>
            </p:nvGrpSpPr>
            <p:grpSpPr>
              <a:xfrm>
                <a:off x="618399" y="4365801"/>
                <a:ext cx="2364513" cy="921903"/>
                <a:chOff x="606674" y="1310240"/>
                <a:chExt cx="2364513" cy="921903"/>
              </a:xfrm>
            </p:grpSpPr>
            <p:sp>
              <p:nvSpPr>
                <p:cNvPr id="127" name="Rounded Rectangle 126"/>
                <p:cNvSpPr/>
                <p:nvPr/>
              </p:nvSpPr>
              <p:spPr>
                <a:xfrm>
                  <a:off x="612997" y="1310240"/>
                  <a:ext cx="2358190" cy="921903"/>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TextBox 127"/>
                <p:cNvSpPr txBox="1"/>
                <p:nvPr/>
              </p:nvSpPr>
              <p:spPr>
                <a:xfrm>
                  <a:off x="606674" y="1817639"/>
                  <a:ext cx="2358189" cy="338554"/>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a:t>
                  </a:r>
                  <a:r>
                    <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Employee</a:t>
                  </a:r>
                  <a:endPar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9" name="TextBox 128"/>
                <p:cNvSpPr txBox="1"/>
                <p:nvPr/>
              </p:nvSpPr>
              <p:spPr>
                <a:xfrm>
                  <a:off x="606674" y="1601462"/>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Customer</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30" name="TextBox 129"/>
                <p:cNvSpPr txBox="1"/>
                <p:nvPr/>
              </p:nvSpPr>
              <p:spPr>
                <a:xfrm>
                  <a:off x="612997" y="1385285"/>
                  <a:ext cx="2358189" cy="307777"/>
                </a:xfrm>
                <a:prstGeom prst="rect">
                  <a:avLst/>
                </a:prstGeom>
                <a:noFill/>
              </p:spPr>
              <p:txBody>
                <a:bodyPr wrap="square" rtlCol="0">
                  <a:spAutoFit/>
                </a:bodyPr>
                <a:lstStyle/>
                <a:p>
                  <a:pPr algn="ctr"/>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 Client</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134" name="Group 133"/>
              <p:cNvGrpSpPr/>
              <p:nvPr/>
            </p:nvGrpSpPr>
            <p:grpSpPr>
              <a:xfrm>
                <a:off x="3067285" y="1332726"/>
                <a:ext cx="981963" cy="3924080"/>
                <a:chOff x="3067285" y="1332726"/>
                <a:chExt cx="981963" cy="3924080"/>
              </a:xfrm>
            </p:grpSpPr>
            <p:sp>
              <p:nvSpPr>
                <p:cNvPr id="17" name="Rounded Rectangle 16"/>
                <p:cNvSpPr/>
                <p:nvPr/>
              </p:nvSpPr>
              <p:spPr>
                <a:xfrm>
                  <a:off x="3067287" y="1332726"/>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ounded Rectangle 130"/>
                <p:cNvSpPr/>
                <p:nvPr/>
              </p:nvSpPr>
              <p:spPr>
                <a:xfrm>
                  <a:off x="3067287" y="2339299"/>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ounded Rectangle 131"/>
                <p:cNvSpPr/>
                <p:nvPr/>
              </p:nvSpPr>
              <p:spPr>
                <a:xfrm>
                  <a:off x="3067286" y="3345872"/>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ounded Rectangle 132"/>
                <p:cNvSpPr/>
                <p:nvPr/>
              </p:nvSpPr>
              <p:spPr>
                <a:xfrm>
                  <a:off x="3067285" y="4352445"/>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5" name="Group 134"/>
              <p:cNvGrpSpPr/>
              <p:nvPr/>
            </p:nvGrpSpPr>
            <p:grpSpPr>
              <a:xfrm>
                <a:off x="4144058" y="1332726"/>
                <a:ext cx="981963" cy="3924080"/>
                <a:chOff x="3067285" y="1327782"/>
                <a:chExt cx="981963" cy="3924080"/>
              </a:xfrm>
            </p:grpSpPr>
            <p:sp>
              <p:nvSpPr>
                <p:cNvPr id="136" name="Rounded Rectangle 135"/>
                <p:cNvSpPr/>
                <p:nvPr/>
              </p:nvSpPr>
              <p:spPr>
                <a:xfrm>
                  <a:off x="3067287" y="1327782"/>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Rounded Rectangle 136"/>
                <p:cNvSpPr/>
                <p:nvPr/>
              </p:nvSpPr>
              <p:spPr>
                <a:xfrm>
                  <a:off x="3067287" y="2334355"/>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3067286" y="3340928"/>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38"/>
                <p:cNvSpPr/>
                <p:nvPr/>
              </p:nvSpPr>
              <p:spPr>
                <a:xfrm>
                  <a:off x="3067285" y="4347501"/>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0" name="Group 139"/>
              <p:cNvGrpSpPr/>
              <p:nvPr/>
            </p:nvGrpSpPr>
            <p:grpSpPr>
              <a:xfrm>
                <a:off x="5220831" y="1332726"/>
                <a:ext cx="981963" cy="3924080"/>
                <a:chOff x="3067285" y="1335795"/>
                <a:chExt cx="981963" cy="3924080"/>
              </a:xfrm>
            </p:grpSpPr>
            <p:sp>
              <p:nvSpPr>
                <p:cNvPr id="141" name="Rounded Rectangle 140"/>
                <p:cNvSpPr/>
                <p:nvPr/>
              </p:nvSpPr>
              <p:spPr>
                <a:xfrm>
                  <a:off x="3067287" y="1335795"/>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ounded Rectangle 141"/>
                <p:cNvSpPr/>
                <p:nvPr/>
              </p:nvSpPr>
              <p:spPr>
                <a:xfrm>
                  <a:off x="3067287" y="2342368"/>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ounded Rectangle 142"/>
                <p:cNvSpPr/>
                <p:nvPr/>
              </p:nvSpPr>
              <p:spPr>
                <a:xfrm>
                  <a:off x="3067286" y="3348941"/>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ounded Rectangle 143"/>
                <p:cNvSpPr/>
                <p:nvPr/>
              </p:nvSpPr>
              <p:spPr>
                <a:xfrm>
                  <a:off x="3067285" y="4355514"/>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5" name="Group 144"/>
              <p:cNvGrpSpPr/>
              <p:nvPr/>
            </p:nvGrpSpPr>
            <p:grpSpPr>
              <a:xfrm>
                <a:off x="6297603" y="1332726"/>
                <a:ext cx="981963" cy="3924080"/>
                <a:chOff x="3067285" y="1350269"/>
                <a:chExt cx="981963" cy="3924080"/>
              </a:xfrm>
            </p:grpSpPr>
            <p:sp>
              <p:nvSpPr>
                <p:cNvPr id="146" name="Rounded Rectangle 145"/>
                <p:cNvSpPr/>
                <p:nvPr/>
              </p:nvSpPr>
              <p:spPr>
                <a:xfrm>
                  <a:off x="3067287" y="1350269"/>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ounded Rectangle 146"/>
                <p:cNvSpPr/>
                <p:nvPr/>
              </p:nvSpPr>
              <p:spPr>
                <a:xfrm>
                  <a:off x="3067287" y="2356842"/>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3067286" y="3363415"/>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148"/>
                <p:cNvSpPr/>
                <p:nvPr/>
              </p:nvSpPr>
              <p:spPr>
                <a:xfrm>
                  <a:off x="3067285" y="4369988"/>
                  <a:ext cx="981961" cy="904361"/>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4" name="Rectangle 73"/>
            <p:cNvSpPr/>
            <p:nvPr/>
          </p:nvSpPr>
          <p:spPr>
            <a:xfrm>
              <a:off x="2746074" y="389278"/>
              <a:ext cx="4682337" cy="903459"/>
            </a:xfrm>
            <a:prstGeom prst="rect">
              <a:avLst/>
            </a:prstGeom>
            <a:solidFill>
              <a:schemeClr val="bg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3" name="Rounded Rectangle 82"/>
          <p:cNvSpPr/>
          <p:nvPr/>
        </p:nvSpPr>
        <p:spPr>
          <a:xfrm>
            <a:off x="3008523" y="1864180"/>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50"/>
          <p:cNvSpPr/>
          <p:nvPr/>
        </p:nvSpPr>
        <p:spPr>
          <a:xfrm>
            <a:off x="6230638" y="1861110"/>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Rounded Rectangle 151"/>
          <p:cNvSpPr/>
          <p:nvPr/>
        </p:nvSpPr>
        <p:spPr>
          <a:xfrm>
            <a:off x="3008523" y="2867683"/>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ounded Rectangle 152"/>
          <p:cNvSpPr/>
          <p:nvPr/>
        </p:nvSpPr>
        <p:spPr>
          <a:xfrm>
            <a:off x="4086585" y="2852980"/>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ounded Rectangle 153"/>
          <p:cNvSpPr/>
          <p:nvPr/>
        </p:nvSpPr>
        <p:spPr>
          <a:xfrm>
            <a:off x="4087151" y="3891958"/>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Rounded Rectangle 154"/>
          <p:cNvSpPr/>
          <p:nvPr/>
        </p:nvSpPr>
        <p:spPr>
          <a:xfrm>
            <a:off x="5171921" y="3874257"/>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Rounded Rectangle 155"/>
          <p:cNvSpPr/>
          <p:nvPr/>
        </p:nvSpPr>
        <p:spPr>
          <a:xfrm>
            <a:off x="6242887" y="4869237"/>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Rounded Rectangle 156"/>
          <p:cNvSpPr/>
          <p:nvPr/>
        </p:nvSpPr>
        <p:spPr>
          <a:xfrm>
            <a:off x="5171920" y="4866355"/>
            <a:ext cx="904405" cy="850145"/>
          </a:xfrm>
          <a:prstGeom prst="roundRect">
            <a:avLst/>
          </a:prstGeom>
          <a:blipFill dpi="0" rotWithShape="1">
            <a:blip r:embed="rId11">
              <a:alphaModFix amt="2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Rounded Rectangle 159"/>
          <p:cNvSpPr/>
          <p:nvPr/>
        </p:nvSpPr>
        <p:spPr>
          <a:xfrm>
            <a:off x="7779855" y="1788002"/>
            <a:ext cx="4901429" cy="3192534"/>
          </a:xfrm>
          <a:prstGeom prst="round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TextBox 160"/>
          <p:cNvSpPr txBox="1"/>
          <p:nvPr/>
        </p:nvSpPr>
        <p:spPr>
          <a:xfrm>
            <a:off x="8316640" y="2575763"/>
            <a:ext cx="3632726" cy="769441"/>
          </a:xfrm>
          <a:prstGeom prst="rect">
            <a:avLst/>
          </a:prstGeom>
          <a:noFill/>
        </p:spPr>
        <p:txBody>
          <a:bodyPr wrap="none" rtlCol="0">
            <a:spAutoFit/>
          </a:bodyPr>
          <a:lstStyle/>
          <a:p>
            <a:r>
              <a:rPr lang="en-US" sz="44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All about the</a:t>
            </a:r>
            <a:endParaRPr lang="en-US" sz="4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62" name="TextBox 161"/>
          <p:cNvSpPr txBox="1"/>
          <p:nvPr/>
        </p:nvSpPr>
        <p:spPr>
          <a:xfrm>
            <a:off x="8316640" y="2974822"/>
            <a:ext cx="2536848" cy="1200329"/>
          </a:xfrm>
          <a:prstGeom prst="rect">
            <a:avLst/>
          </a:prstGeom>
          <a:noFill/>
        </p:spPr>
        <p:txBody>
          <a:bodyPr wrap="none" rtlCol="0">
            <a:spAutoFit/>
          </a:bodyPr>
          <a:lstStyle/>
          <a:p>
            <a:r>
              <a:rPr lang="en-US" sz="7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Users</a:t>
            </a:r>
          </a:p>
        </p:txBody>
      </p:sp>
    </p:spTree>
    <p:extLst>
      <p:ext uri="{BB962C8B-B14F-4D97-AF65-F5344CB8AC3E}">
        <p14:creationId xmlns:p14="http://schemas.microsoft.com/office/powerpoint/2010/main" val="17267824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p:cTn id="7" dur="500" fill="hold"/>
                                        <p:tgtEl>
                                          <p:spTgt spid="83"/>
                                        </p:tgtEl>
                                        <p:attrNameLst>
                                          <p:attrName>ppt_w</p:attrName>
                                        </p:attrNameLst>
                                      </p:cBhvr>
                                      <p:tavLst>
                                        <p:tav tm="0">
                                          <p:val>
                                            <p:fltVal val="0"/>
                                          </p:val>
                                        </p:tav>
                                        <p:tav tm="100000">
                                          <p:val>
                                            <p:strVal val="#ppt_w"/>
                                          </p:val>
                                        </p:tav>
                                      </p:tavLst>
                                    </p:anim>
                                    <p:anim calcmode="lin" valueType="num">
                                      <p:cBhvr>
                                        <p:cTn id="8" dur="500" fill="hold"/>
                                        <p:tgtEl>
                                          <p:spTgt spid="83"/>
                                        </p:tgtEl>
                                        <p:attrNameLst>
                                          <p:attrName>ppt_h</p:attrName>
                                        </p:attrNameLst>
                                      </p:cBhvr>
                                      <p:tavLst>
                                        <p:tav tm="0">
                                          <p:val>
                                            <p:fltVal val="0"/>
                                          </p:val>
                                        </p:tav>
                                        <p:tav tm="100000">
                                          <p:val>
                                            <p:strVal val="#ppt_h"/>
                                          </p:val>
                                        </p:tav>
                                      </p:tavLst>
                                    </p:anim>
                                    <p:animEffect transition="in" filter="fade">
                                      <p:cBhvr>
                                        <p:cTn id="9" dur="5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151"/>
                                        </p:tgtEl>
                                        <p:attrNameLst>
                                          <p:attrName>style.visibility</p:attrName>
                                        </p:attrNameLst>
                                      </p:cBhvr>
                                      <p:to>
                                        <p:strVal val="visible"/>
                                      </p:to>
                                    </p:set>
                                    <p:anim calcmode="lin" valueType="num">
                                      <p:cBhvr>
                                        <p:cTn id="14" dur="500" fill="hold"/>
                                        <p:tgtEl>
                                          <p:spTgt spid="151"/>
                                        </p:tgtEl>
                                        <p:attrNameLst>
                                          <p:attrName>ppt_w</p:attrName>
                                        </p:attrNameLst>
                                      </p:cBhvr>
                                      <p:tavLst>
                                        <p:tav tm="0">
                                          <p:val>
                                            <p:fltVal val="0"/>
                                          </p:val>
                                        </p:tav>
                                        <p:tav tm="100000">
                                          <p:val>
                                            <p:strVal val="#ppt_w"/>
                                          </p:val>
                                        </p:tav>
                                      </p:tavLst>
                                    </p:anim>
                                    <p:anim calcmode="lin" valueType="num">
                                      <p:cBhvr>
                                        <p:cTn id="15" dur="500" fill="hold"/>
                                        <p:tgtEl>
                                          <p:spTgt spid="151"/>
                                        </p:tgtEl>
                                        <p:attrNameLst>
                                          <p:attrName>ppt_h</p:attrName>
                                        </p:attrNameLst>
                                      </p:cBhvr>
                                      <p:tavLst>
                                        <p:tav tm="0">
                                          <p:val>
                                            <p:fltVal val="0"/>
                                          </p:val>
                                        </p:tav>
                                        <p:tav tm="100000">
                                          <p:val>
                                            <p:strVal val="#ppt_h"/>
                                          </p:val>
                                        </p:tav>
                                      </p:tavLst>
                                    </p:anim>
                                    <p:animEffect transition="in" filter="fade">
                                      <p:cBhvr>
                                        <p:cTn id="16" dur="500"/>
                                        <p:tgtEl>
                                          <p:spTgt spid="151"/>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152"/>
                                        </p:tgtEl>
                                        <p:attrNameLst>
                                          <p:attrName>style.visibility</p:attrName>
                                        </p:attrNameLst>
                                      </p:cBhvr>
                                      <p:to>
                                        <p:strVal val="visible"/>
                                      </p:to>
                                    </p:set>
                                    <p:anim calcmode="lin" valueType="num">
                                      <p:cBhvr>
                                        <p:cTn id="21" dur="500" fill="hold"/>
                                        <p:tgtEl>
                                          <p:spTgt spid="152"/>
                                        </p:tgtEl>
                                        <p:attrNameLst>
                                          <p:attrName>ppt_w</p:attrName>
                                        </p:attrNameLst>
                                      </p:cBhvr>
                                      <p:tavLst>
                                        <p:tav tm="0">
                                          <p:val>
                                            <p:fltVal val="0"/>
                                          </p:val>
                                        </p:tav>
                                        <p:tav tm="100000">
                                          <p:val>
                                            <p:strVal val="#ppt_w"/>
                                          </p:val>
                                        </p:tav>
                                      </p:tavLst>
                                    </p:anim>
                                    <p:anim calcmode="lin" valueType="num">
                                      <p:cBhvr>
                                        <p:cTn id="22" dur="500" fill="hold"/>
                                        <p:tgtEl>
                                          <p:spTgt spid="152"/>
                                        </p:tgtEl>
                                        <p:attrNameLst>
                                          <p:attrName>ppt_h</p:attrName>
                                        </p:attrNameLst>
                                      </p:cBhvr>
                                      <p:tavLst>
                                        <p:tav tm="0">
                                          <p:val>
                                            <p:fltVal val="0"/>
                                          </p:val>
                                        </p:tav>
                                        <p:tav tm="100000">
                                          <p:val>
                                            <p:strVal val="#ppt_h"/>
                                          </p:val>
                                        </p:tav>
                                      </p:tavLst>
                                    </p:anim>
                                    <p:animEffect transition="in" filter="fade">
                                      <p:cBhvr>
                                        <p:cTn id="23" dur="500"/>
                                        <p:tgtEl>
                                          <p:spTgt spid="15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153"/>
                                        </p:tgtEl>
                                        <p:attrNameLst>
                                          <p:attrName>style.visibility</p:attrName>
                                        </p:attrNameLst>
                                      </p:cBhvr>
                                      <p:to>
                                        <p:strVal val="visible"/>
                                      </p:to>
                                    </p:set>
                                    <p:anim calcmode="lin" valueType="num">
                                      <p:cBhvr>
                                        <p:cTn id="28" dur="500" fill="hold"/>
                                        <p:tgtEl>
                                          <p:spTgt spid="153"/>
                                        </p:tgtEl>
                                        <p:attrNameLst>
                                          <p:attrName>ppt_w</p:attrName>
                                        </p:attrNameLst>
                                      </p:cBhvr>
                                      <p:tavLst>
                                        <p:tav tm="0">
                                          <p:val>
                                            <p:fltVal val="0"/>
                                          </p:val>
                                        </p:tav>
                                        <p:tav tm="100000">
                                          <p:val>
                                            <p:strVal val="#ppt_w"/>
                                          </p:val>
                                        </p:tav>
                                      </p:tavLst>
                                    </p:anim>
                                    <p:anim calcmode="lin" valueType="num">
                                      <p:cBhvr>
                                        <p:cTn id="29" dur="500" fill="hold"/>
                                        <p:tgtEl>
                                          <p:spTgt spid="153"/>
                                        </p:tgtEl>
                                        <p:attrNameLst>
                                          <p:attrName>ppt_h</p:attrName>
                                        </p:attrNameLst>
                                      </p:cBhvr>
                                      <p:tavLst>
                                        <p:tav tm="0">
                                          <p:val>
                                            <p:fltVal val="0"/>
                                          </p:val>
                                        </p:tav>
                                        <p:tav tm="100000">
                                          <p:val>
                                            <p:strVal val="#ppt_h"/>
                                          </p:val>
                                        </p:tav>
                                      </p:tavLst>
                                    </p:anim>
                                    <p:animEffect transition="in" filter="fade">
                                      <p:cBhvr>
                                        <p:cTn id="30" dur="500"/>
                                        <p:tgtEl>
                                          <p:spTgt spid="153"/>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4"/>
                                        </p:tgtEl>
                                        <p:attrNameLst>
                                          <p:attrName>style.visibility</p:attrName>
                                        </p:attrNameLst>
                                      </p:cBhvr>
                                      <p:to>
                                        <p:strVal val="visible"/>
                                      </p:to>
                                    </p:set>
                                    <p:anim calcmode="lin" valueType="num">
                                      <p:cBhvr>
                                        <p:cTn id="35" dur="500" fill="hold"/>
                                        <p:tgtEl>
                                          <p:spTgt spid="154"/>
                                        </p:tgtEl>
                                        <p:attrNameLst>
                                          <p:attrName>ppt_w</p:attrName>
                                        </p:attrNameLst>
                                      </p:cBhvr>
                                      <p:tavLst>
                                        <p:tav tm="0">
                                          <p:val>
                                            <p:fltVal val="0"/>
                                          </p:val>
                                        </p:tav>
                                        <p:tav tm="100000">
                                          <p:val>
                                            <p:strVal val="#ppt_w"/>
                                          </p:val>
                                        </p:tav>
                                      </p:tavLst>
                                    </p:anim>
                                    <p:anim calcmode="lin" valueType="num">
                                      <p:cBhvr>
                                        <p:cTn id="36" dur="500" fill="hold"/>
                                        <p:tgtEl>
                                          <p:spTgt spid="154"/>
                                        </p:tgtEl>
                                        <p:attrNameLst>
                                          <p:attrName>ppt_h</p:attrName>
                                        </p:attrNameLst>
                                      </p:cBhvr>
                                      <p:tavLst>
                                        <p:tav tm="0">
                                          <p:val>
                                            <p:fltVal val="0"/>
                                          </p:val>
                                        </p:tav>
                                        <p:tav tm="100000">
                                          <p:val>
                                            <p:strVal val="#ppt_h"/>
                                          </p:val>
                                        </p:tav>
                                      </p:tavLst>
                                    </p:anim>
                                    <p:animEffect transition="in" filter="fade">
                                      <p:cBhvr>
                                        <p:cTn id="37" dur="500"/>
                                        <p:tgtEl>
                                          <p:spTgt spid="154"/>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55"/>
                                        </p:tgtEl>
                                        <p:attrNameLst>
                                          <p:attrName>style.visibility</p:attrName>
                                        </p:attrNameLst>
                                      </p:cBhvr>
                                      <p:to>
                                        <p:strVal val="visible"/>
                                      </p:to>
                                    </p:set>
                                    <p:anim calcmode="lin" valueType="num">
                                      <p:cBhvr>
                                        <p:cTn id="42" dur="500" fill="hold"/>
                                        <p:tgtEl>
                                          <p:spTgt spid="155"/>
                                        </p:tgtEl>
                                        <p:attrNameLst>
                                          <p:attrName>ppt_w</p:attrName>
                                        </p:attrNameLst>
                                      </p:cBhvr>
                                      <p:tavLst>
                                        <p:tav tm="0">
                                          <p:val>
                                            <p:fltVal val="0"/>
                                          </p:val>
                                        </p:tav>
                                        <p:tav tm="100000">
                                          <p:val>
                                            <p:strVal val="#ppt_w"/>
                                          </p:val>
                                        </p:tav>
                                      </p:tavLst>
                                    </p:anim>
                                    <p:anim calcmode="lin" valueType="num">
                                      <p:cBhvr>
                                        <p:cTn id="43" dur="500" fill="hold"/>
                                        <p:tgtEl>
                                          <p:spTgt spid="155"/>
                                        </p:tgtEl>
                                        <p:attrNameLst>
                                          <p:attrName>ppt_h</p:attrName>
                                        </p:attrNameLst>
                                      </p:cBhvr>
                                      <p:tavLst>
                                        <p:tav tm="0">
                                          <p:val>
                                            <p:fltVal val="0"/>
                                          </p:val>
                                        </p:tav>
                                        <p:tav tm="100000">
                                          <p:val>
                                            <p:strVal val="#ppt_h"/>
                                          </p:val>
                                        </p:tav>
                                      </p:tavLst>
                                    </p:anim>
                                    <p:animEffect transition="in" filter="fade">
                                      <p:cBhvr>
                                        <p:cTn id="44" dur="500"/>
                                        <p:tgtEl>
                                          <p:spTgt spid="155"/>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57"/>
                                        </p:tgtEl>
                                        <p:attrNameLst>
                                          <p:attrName>style.visibility</p:attrName>
                                        </p:attrNameLst>
                                      </p:cBhvr>
                                      <p:to>
                                        <p:strVal val="visible"/>
                                      </p:to>
                                    </p:set>
                                    <p:anim calcmode="lin" valueType="num">
                                      <p:cBhvr>
                                        <p:cTn id="49" dur="500" fill="hold"/>
                                        <p:tgtEl>
                                          <p:spTgt spid="157"/>
                                        </p:tgtEl>
                                        <p:attrNameLst>
                                          <p:attrName>ppt_w</p:attrName>
                                        </p:attrNameLst>
                                      </p:cBhvr>
                                      <p:tavLst>
                                        <p:tav tm="0">
                                          <p:val>
                                            <p:fltVal val="0"/>
                                          </p:val>
                                        </p:tav>
                                        <p:tav tm="100000">
                                          <p:val>
                                            <p:strVal val="#ppt_w"/>
                                          </p:val>
                                        </p:tav>
                                      </p:tavLst>
                                    </p:anim>
                                    <p:anim calcmode="lin" valueType="num">
                                      <p:cBhvr>
                                        <p:cTn id="50" dur="500" fill="hold"/>
                                        <p:tgtEl>
                                          <p:spTgt spid="157"/>
                                        </p:tgtEl>
                                        <p:attrNameLst>
                                          <p:attrName>ppt_h</p:attrName>
                                        </p:attrNameLst>
                                      </p:cBhvr>
                                      <p:tavLst>
                                        <p:tav tm="0">
                                          <p:val>
                                            <p:fltVal val="0"/>
                                          </p:val>
                                        </p:tav>
                                        <p:tav tm="100000">
                                          <p:val>
                                            <p:strVal val="#ppt_h"/>
                                          </p:val>
                                        </p:tav>
                                      </p:tavLst>
                                    </p:anim>
                                    <p:animEffect transition="in" filter="fade">
                                      <p:cBhvr>
                                        <p:cTn id="51" dur="500"/>
                                        <p:tgtEl>
                                          <p:spTgt spid="157"/>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56"/>
                                        </p:tgtEl>
                                        <p:attrNameLst>
                                          <p:attrName>style.visibility</p:attrName>
                                        </p:attrNameLst>
                                      </p:cBhvr>
                                      <p:to>
                                        <p:strVal val="visible"/>
                                      </p:to>
                                    </p:set>
                                    <p:anim calcmode="lin" valueType="num">
                                      <p:cBhvr>
                                        <p:cTn id="56" dur="500" fill="hold"/>
                                        <p:tgtEl>
                                          <p:spTgt spid="156"/>
                                        </p:tgtEl>
                                        <p:attrNameLst>
                                          <p:attrName>ppt_w</p:attrName>
                                        </p:attrNameLst>
                                      </p:cBhvr>
                                      <p:tavLst>
                                        <p:tav tm="0">
                                          <p:val>
                                            <p:fltVal val="0"/>
                                          </p:val>
                                        </p:tav>
                                        <p:tav tm="100000">
                                          <p:val>
                                            <p:strVal val="#ppt_w"/>
                                          </p:val>
                                        </p:tav>
                                      </p:tavLst>
                                    </p:anim>
                                    <p:anim calcmode="lin" valueType="num">
                                      <p:cBhvr>
                                        <p:cTn id="57" dur="500" fill="hold"/>
                                        <p:tgtEl>
                                          <p:spTgt spid="156"/>
                                        </p:tgtEl>
                                        <p:attrNameLst>
                                          <p:attrName>ppt_h</p:attrName>
                                        </p:attrNameLst>
                                      </p:cBhvr>
                                      <p:tavLst>
                                        <p:tav tm="0">
                                          <p:val>
                                            <p:fltVal val="0"/>
                                          </p:val>
                                        </p:tav>
                                        <p:tav tm="100000">
                                          <p:val>
                                            <p:strVal val="#ppt_h"/>
                                          </p:val>
                                        </p:tav>
                                      </p:tavLst>
                                    </p:anim>
                                    <p:animEffect transition="in" filter="fade">
                                      <p:cBhvr>
                                        <p:cTn id="58" dur="500"/>
                                        <p:tgtEl>
                                          <p:spTgt spid="1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151" grpId="0" animBg="1"/>
      <p:bldP spid="152" grpId="0" animBg="1"/>
      <p:bldP spid="153" grpId="0" animBg="1"/>
      <p:bldP spid="154" grpId="0" animBg="1"/>
      <p:bldP spid="155" grpId="0" animBg="1"/>
      <p:bldP spid="156" grpId="0" animBg="1"/>
      <p:bldP spid="15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9" name="Picture 8">
            <a:extLst>
              <a:ext uri="{FF2B5EF4-FFF2-40B4-BE49-F238E27FC236}">
                <a16:creationId xmlns:a16="http://schemas.microsoft.com/office/drawing/2014/main" id="{D285BB1C-2E56-44D9-8973-0C8BF115328E}"/>
              </a:ext>
            </a:extLst>
          </p:cNvPr>
          <p:cNvPicPr>
            <a:picLocks noChangeAspect="1"/>
          </p:cNvPicPr>
          <p:nvPr/>
        </p:nvPicPr>
        <p:blipFill rotWithShape="1">
          <a:blip r:embed="rId3">
            <a:alphaModFix amt="50000"/>
          </a:blip>
          <a:srcRect t="21454" b="5494"/>
          <a:stretch/>
        </p:blipFill>
        <p:spPr>
          <a:xfrm>
            <a:off x="20" y="10"/>
            <a:ext cx="12191980" cy="6857989"/>
          </a:xfrm>
          <a:prstGeom prst="rect">
            <a:avLst/>
          </a:prstGeom>
        </p:spPr>
      </p:pic>
      <p:sp>
        <p:nvSpPr>
          <p:cNvPr id="7" name="Title 6">
            <a:extLst>
              <a:ext uri="{FF2B5EF4-FFF2-40B4-BE49-F238E27FC236}">
                <a16:creationId xmlns:a16="http://schemas.microsoft.com/office/drawing/2014/main" id="{8FA3F86F-7A00-4EA4-8708-4424F336CA50}"/>
              </a:ext>
            </a:extLst>
          </p:cNvPr>
          <p:cNvSpPr>
            <a:spLocks noGrp="1"/>
          </p:cNvSpPr>
          <p:nvPr>
            <p:ph type="title"/>
          </p:nvPr>
        </p:nvSpPr>
        <p:spPr>
          <a:xfrm>
            <a:off x="0" y="2974206"/>
            <a:ext cx="12192000" cy="3999210"/>
          </a:xfrm>
          <a:solidFill>
            <a:srgbClr val="808080">
              <a:alpha val="80000"/>
            </a:srgbClr>
          </a:solidFill>
        </p:spPr>
        <p:txBody>
          <a:bodyPr vert="horz" lIns="91440" tIns="45720" rIns="91440" bIns="45720" rtlCol="0" anchor="b">
            <a:normAutofit/>
          </a:bodyPr>
          <a:lstStyle/>
          <a:p>
            <a:pPr algn="ctr"/>
            <a:r>
              <a:rPr lang="en-US" sz="6000" dirty="0">
                <a:solidFill>
                  <a:srgbClr val="FFFFFF"/>
                </a:solidFill>
              </a:rPr>
              <a:t>Demo</a:t>
            </a:r>
            <a:br>
              <a:rPr lang="en-US" sz="6000" dirty="0">
                <a:solidFill>
                  <a:srgbClr val="FFFFFF"/>
                </a:solidFill>
              </a:rPr>
            </a:br>
            <a:r>
              <a:rPr lang="en-US" sz="6000" dirty="0">
                <a:solidFill>
                  <a:srgbClr val="FFFFFF"/>
                </a:solidFill>
              </a:rPr>
              <a:t>Data Stories Gallery and more</a:t>
            </a:r>
            <a:br>
              <a:rPr lang="en-US" sz="6000" dirty="0">
                <a:solidFill>
                  <a:srgbClr val="FFFFFF"/>
                </a:solidFill>
              </a:rPr>
            </a:br>
            <a:endParaRPr lang="en-US" sz="6000" dirty="0">
              <a:solidFill>
                <a:srgbClr val="FFFFFF"/>
              </a:solidFill>
            </a:endParaRPr>
          </a:p>
        </p:txBody>
      </p:sp>
      <p:sp>
        <p:nvSpPr>
          <p:cNvPr id="6" name="TextBox 5">
            <a:extLst>
              <a:ext uri="{FF2B5EF4-FFF2-40B4-BE49-F238E27FC236}">
                <a16:creationId xmlns:a16="http://schemas.microsoft.com/office/drawing/2014/main" id="{F3E3A880-EE07-4343-A041-2B3D82BD104D}"/>
              </a:ext>
            </a:extLst>
          </p:cNvPr>
          <p:cNvSpPr txBox="1"/>
          <p:nvPr/>
        </p:nvSpPr>
        <p:spPr>
          <a:xfrm>
            <a:off x="609600" y="6858000"/>
            <a:ext cx="10972800" cy="230832"/>
          </a:xfrm>
          <a:prstGeom prst="rect">
            <a:avLst/>
          </a:prstGeom>
          <a:noFill/>
        </p:spPr>
        <p:txBody>
          <a:bodyPr wrap="square" rtlCol="0">
            <a:spAutoFit/>
          </a:bodyPr>
          <a:lstStyle/>
          <a:p>
            <a:r>
              <a:rPr lang="en-US" sz="900">
                <a:hlinkClick r:id="rId4" tooltip="http://wiki.maemo.org/index.php?title=File:Mer-Wazd-Background-1900x1200.jpg&amp;limit=100"/>
              </a:rPr>
              <a:t>This Photo</a:t>
            </a:r>
            <a:r>
              <a:rPr lang="en-US" sz="900"/>
              <a:t> by Unknown Author is licensed under </a:t>
            </a:r>
            <a:r>
              <a:rPr lang="en-US" sz="900">
                <a:hlinkClick r:id="rId5" tooltip="https://creativecommons.org/licenses/by-sa/3.0/"/>
              </a:rPr>
              <a:t>CC BY-SA</a:t>
            </a:r>
            <a:endParaRPr lang="en-US" sz="900"/>
          </a:p>
        </p:txBody>
      </p:sp>
      <p:sp>
        <p:nvSpPr>
          <p:cNvPr id="11" name="Rectangle 10">
            <a:extLst>
              <a:ext uri="{FF2B5EF4-FFF2-40B4-BE49-F238E27FC236}">
                <a16:creationId xmlns:a16="http://schemas.microsoft.com/office/drawing/2014/main" id="{1A860C1C-8E63-42EB-9609-CF3BF5263303}"/>
              </a:ext>
            </a:extLst>
          </p:cNvPr>
          <p:cNvSpPr/>
          <p:nvPr/>
        </p:nvSpPr>
        <p:spPr>
          <a:xfrm>
            <a:off x="0" y="6477126"/>
            <a:ext cx="11896168" cy="369332"/>
          </a:xfrm>
          <a:prstGeom prst="rect">
            <a:avLst/>
          </a:prstGeom>
        </p:spPr>
        <p:txBody>
          <a:bodyPr wrap="square">
            <a:spAutoFit/>
          </a:bodyPr>
          <a:lstStyle/>
          <a:p>
            <a:r>
              <a:rPr lang="en-US" dirty="0">
                <a:hlinkClick r:id="rId6"/>
              </a:rPr>
              <a:t>http://extremepresentation.typepad.com/files/choosing-a-good-chart-09.pdf </a:t>
            </a:r>
            <a:endParaRPr lang="en-US" dirty="0"/>
          </a:p>
        </p:txBody>
      </p:sp>
      <p:sp>
        <p:nvSpPr>
          <p:cNvPr id="12" name="Rectangle 11">
            <a:extLst>
              <a:ext uri="{FF2B5EF4-FFF2-40B4-BE49-F238E27FC236}">
                <a16:creationId xmlns:a16="http://schemas.microsoft.com/office/drawing/2014/main" id="{622BEBE9-61A8-4AB6-AC04-D75DC8B6F979}"/>
              </a:ext>
            </a:extLst>
          </p:cNvPr>
          <p:cNvSpPr/>
          <p:nvPr/>
        </p:nvSpPr>
        <p:spPr>
          <a:xfrm>
            <a:off x="0" y="6211669"/>
            <a:ext cx="11896168" cy="646331"/>
          </a:xfrm>
          <a:prstGeom prst="rect">
            <a:avLst/>
          </a:prstGeom>
        </p:spPr>
        <p:txBody>
          <a:bodyPr wrap="square">
            <a:spAutoFit/>
          </a:bodyPr>
          <a:lstStyle/>
          <a:p>
            <a:r>
              <a:rPr lang="en-US" dirty="0">
                <a:hlinkClick r:id="rId7"/>
              </a:rPr>
              <a:t>http://visuals.powerbi.com</a:t>
            </a:r>
            <a:endParaRPr lang="en-US" dirty="0"/>
          </a:p>
          <a:p>
            <a:endParaRPr lang="en-US" dirty="0"/>
          </a:p>
        </p:txBody>
      </p:sp>
    </p:spTree>
    <p:extLst>
      <p:ext uri="{BB962C8B-B14F-4D97-AF65-F5344CB8AC3E}">
        <p14:creationId xmlns:p14="http://schemas.microsoft.com/office/powerpoint/2010/main" val="1364033508"/>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48193" y="2430610"/>
              <a:ext cx="1702902"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Is better!</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1856245"/>
              <a:ext cx="2403222" cy="830997"/>
            </a:xfrm>
            <a:prstGeom prst="rect">
              <a:avLst/>
            </a:prstGeom>
            <a:noFill/>
          </p:spPr>
          <p:txBody>
            <a:bodyPr wrap="none" rtlCol="0">
              <a:spAutoFit/>
            </a:bodyPr>
            <a:lstStyle/>
            <a:p>
              <a:r>
                <a:rPr lang="en-US" sz="48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Simpler</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7</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graphicFrame>
        <p:nvGraphicFramePr>
          <p:cNvPr id="143" name="Table 142"/>
          <p:cNvGraphicFramePr>
            <a:graphicFrameLocks noGrp="1"/>
          </p:cNvGraphicFramePr>
          <p:nvPr/>
        </p:nvGraphicFramePr>
        <p:xfrm>
          <a:off x="1214359"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62" name="Group 161"/>
          <p:cNvGrpSpPr/>
          <p:nvPr/>
        </p:nvGrpSpPr>
        <p:grpSpPr>
          <a:xfrm>
            <a:off x="1232273" y="1101699"/>
            <a:ext cx="747239" cy="681199"/>
            <a:chOff x="4715701" y="1116633"/>
            <a:chExt cx="747239" cy="681199"/>
          </a:xfrm>
        </p:grpSpPr>
        <p:grpSp>
          <p:nvGrpSpPr>
            <p:cNvPr id="163" name="Group 162"/>
            <p:cNvGrpSpPr/>
            <p:nvPr/>
          </p:nvGrpSpPr>
          <p:grpSpPr>
            <a:xfrm>
              <a:off x="4715701" y="1193524"/>
              <a:ext cx="67245" cy="527439"/>
              <a:chOff x="4541525" y="1167397"/>
              <a:chExt cx="67245" cy="527439"/>
            </a:xfrm>
          </p:grpSpPr>
          <p:sp>
            <p:nvSpPr>
              <p:cNvPr id="169" name="Rectangle 168"/>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0" name="Rectangle 169"/>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1" name="Rectangle 170"/>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2" name="Rectangle 171"/>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64" name="Group 163"/>
            <p:cNvGrpSpPr/>
            <p:nvPr/>
          </p:nvGrpSpPr>
          <p:grpSpPr>
            <a:xfrm>
              <a:off x="4782946" y="1116633"/>
              <a:ext cx="679994" cy="681199"/>
              <a:chOff x="4782946" y="1116633"/>
              <a:chExt cx="679994" cy="681199"/>
            </a:xfrm>
          </p:grpSpPr>
          <p:sp>
            <p:nvSpPr>
              <p:cNvPr id="165" name="Rectangle 164"/>
              <p:cNvSpPr/>
              <p:nvPr/>
            </p:nvSpPr>
            <p:spPr>
              <a:xfrm>
                <a:off x="4782946" y="1116633"/>
                <a:ext cx="679994" cy="215444"/>
              </a:xfrm>
              <a:prstGeom prst="rect">
                <a:avLst/>
              </a:prstGeom>
            </p:spPr>
            <p:txBody>
              <a:bodyPr wrap="none">
                <a:spAutoFit/>
              </a:bodyPr>
              <a:lstStyle/>
              <a:p>
                <a:r>
                  <a:rPr lang="la-Latn" sz="800" dirty="0">
                    <a:solidFill>
                      <a:schemeClr val="bg1"/>
                    </a:solidFill>
                    <a:effectLst/>
                  </a:rPr>
                  <a:t>consectetur</a:t>
                </a:r>
                <a:endParaRPr lang="en-US" dirty="0">
                  <a:solidFill>
                    <a:schemeClr val="bg1"/>
                  </a:solidFill>
                </a:endParaRPr>
              </a:p>
            </p:txBody>
          </p:sp>
          <p:sp>
            <p:nvSpPr>
              <p:cNvPr id="166" name="Rectangle 165"/>
              <p:cNvSpPr/>
              <p:nvPr/>
            </p:nvSpPr>
            <p:spPr>
              <a:xfrm>
                <a:off x="4782946" y="1271885"/>
                <a:ext cx="679994" cy="215444"/>
              </a:xfrm>
              <a:prstGeom prst="rect">
                <a:avLst/>
              </a:prstGeom>
            </p:spPr>
            <p:txBody>
              <a:bodyPr wrap="none">
                <a:spAutoFit/>
              </a:bodyPr>
              <a:lstStyle/>
              <a:p>
                <a:r>
                  <a:rPr lang="la-Latn" sz="800" dirty="0">
                    <a:solidFill>
                      <a:schemeClr val="bg1">
                        <a:alpha val="28000"/>
                      </a:schemeClr>
                    </a:solidFill>
                    <a:effectLst/>
                  </a:rPr>
                  <a:t>consectetur</a:t>
                </a:r>
                <a:endParaRPr lang="en-US" dirty="0">
                  <a:solidFill>
                    <a:schemeClr val="bg1">
                      <a:alpha val="28000"/>
                    </a:schemeClr>
                  </a:solidFill>
                </a:endParaRPr>
              </a:p>
            </p:txBody>
          </p:sp>
          <p:sp>
            <p:nvSpPr>
              <p:cNvPr id="167" name="Rectangle 166"/>
              <p:cNvSpPr/>
              <p:nvPr/>
            </p:nvSpPr>
            <p:spPr>
              <a:xfrm>
                <a:off x="4782946" y="1427137"/>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sp>
            <p:nvSpPr>
              <p:cNvPr id="168" name="Rectangle 167"/>
              <p:cNvSpPr/>
              <p:nvPr/>
            </p:nvSpPr>
            <p:spPr>
              <a:xfrm>
                <a:off x="4782946" y="1582388"/>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grpSp>
      </p:grpSp>
      <p:grpSp>
        <p:nvGrpSpPr>
          <p:cNvPr id="173" name="Group 172"/>
          <p:cNvGrpSpPr/>
          <p:nvPr/>
        </p:nvGrpSpPr>
        <p:grpSpPr>
          <a:xfrm>
            <a:off x="3295741" y="1033489"/>
            <a:ext cx="1919766" cy="2406305"/>
            <a:chOff x="7025539" y="1033489"/>
            <a:chExt cx="1919766" cy="2406305"/>
          </a:xfrm>
        </p:grpSpPr>
        <p:graphicFrame>
          <p:nvGraphicFramePr>
            <p:cNvPr id="174" name="Chart 173"/>
            <p:cNvGraphicFramePr/>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175" name="TextBox 174"/>
            <p:cNvSpPr txBox="1"/>
            <p:nvPr/>
          </p:nvSpPr>
          <p:spPr>
            <a:xfrm>
              <a:off x="7197087" y="2302287"/>
              <a:ext cx="1565296"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76" name="TextBox 175"/>
            <p:cNvSpPr txBox="1"/>
            <p:nvPr/>
          </p:nvSpPr>
          <p:spPr>
            <a:xfrm>
              <a:off x="7366148"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7" name="TextBox 176"/>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78" name="Group 177"/>
          <p:cNvGrpSpPr/>
          <p:nvPr/>
        </p:nvGrpSpPr>
        <p:grpSpPr>
          <a:xfrm>
            <a:off x="5980070" y="1237636"/>
            <a:ext cx="1419544" cy="1906114"/>
            <a:chOff x="9709868" y="1237636"/>
            <a:chExt cx="1419544" cy="1906114"/>
          </a:xfrm>
        </p:grpSpPr>
        <p:graphicFrame>
          <p:nvGraphicFramePr>
            <p:cNvPr id="179" name="Chart 178"/>
            <p:cNvGraphicFramePr/>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80" name="TextBox 179"/>
            <p:cNvSpPr txBox="1"/>
            <p:nvPr/>
          </p:nvSpPr>
          <p:spPr>
            <a:xfrm>
              <a:off x="9814251" y="2248590"/>
              <a:ext cx="1239923"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81" name="TextBox 18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2" name="TextBox 181"/>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83" name="Group 182"/>
          <p:cNvGrpSpPr/>
          <p:nvPr/>
        </p:nvGrpSpPr>
        <p:grpSpPr>
          <a:xfrm>
            <a:off x="1117993" y="2012650"/>
            <a:ext cx="1378047" cy="769441"/>
            <a:chOff x="4847791" y="2012650"/>
            <a:chExt cx="1378047" cy="769441"/>
          </a:xfrm>
        </p:grpSpPr>
        <p:grpSp>
          <p:nvGrpSpPr>
            <p:cNvPr id="184" name="Group 183"/>
            <p:cNvGrpSpPr/>
            <p:nvPr/>
          </p:nvGrpSpPr>
          <p:grpSpPr>
            <a:xfrm>
              <a:off x="4847791" y="2012650"/>
              <a:ext cx="1378047" cy="769441"/>
              <a:chOff x="4847791" y="2012650"/>
              <a:chExt cx="1378047" cy="769441"/>
            </a:xfrm>
          </p:grpSpPr>
          <p:sp>
            <p:nvSpPr>
              <p:cNvPr id="187" name="TextBox 186"/>
              <p:cNvSpPr txBox="1"/>
              <p:nvPr/>
            </p:nvSpPr>
            <p:spPr>
              <a:xfrm>
                <a:off x="4847791" y="2012650"/>
                <a:ext cx="832279"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8" name="Right Triangle 18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p:cNvSpPr txBox="1"/>
              <p:nvPr/>
            </p:nvSpPr>
            <p:spPr>
              <a:xfrm>
                <a:off x="5731792" y="2476016"/>
                <a:ext cx="494046" cy="246221"/>
              </a:xfrm>
              <a:prstGeom prst="rect">
                <a:avLst/>
              </a:prstGeom>
              <a:noFill/>
            </p:spPr>
            <p:txBody>
              <a:bodyPr wrap="none" rtlCol="0">
                <a:spAutoFit/>
              </a:bodyPr>
              <a:lstStyle/>
              <a:p>
                <a:r>
                  <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90" name="Group 189"/>
              <p:cNvGrpSpPr/>
              <p:nvPr/>
            </p:nvGrpSpPr>
            <p:grpSpPr>
              <a:xfrm>
                <a:off x="5634268" y="2243690"/>
                <a:ext cx="497234" cy="247319"/>
                <a:chOff x="5698048" y="2283857"/>
                <a:chExt cx="497234" cy="247319"/>
              </a:xfrm>
            </p:grpSpPr>
            <p:sp>
              <p:nvSpPr>
                <p:cNvPr id="191" name="Rounded Rectangle 19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Rectangle 184"/>
            <p:cNvSpPr/>
            <p:nvPr/>
          </p:nvSpPr>
          <p:spPr>
            <a:xfrm>
              <a:off x="4987000"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grpSp>
      <p:sp>
        <p:nvSpPr>
          <p:cNvPr id="198" name="Isosceles Triangle 197"/>
          <p:cNvSpPr/>
          <p:nvPr/>
        </p:nvSpPr>
        <p:spPr>
          <a:xfrm rot="802322">
            <a:off x="4308771" y="1261197"/>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6624248" y="1428192"/>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024342" y="3047844"/>
            <a:ext cx="6514752" cy="1043736"/>
            <a:chOff x="4754140" y="3047844"/>
            <a:chExt cx="6514752" cy="1043736"/>
          </a:xfrm>
        </p:grpSpPr>
        <p:graphicFrame>
          <p:nvGraphicFramePr>
            <p:cNvPr id="73" name="Chart 72"/>
            <p:cNvGraphicFramePr/>
            <p:nvPr>
              <p:extLst>
                <p:ext uri="{D42A27DB-BD31-4B8C-83A1-F6EECF244321}">
                  <p14:modId xmlns:p14="http://schemas.microsoft.com/office/powerpoint/2010/main" val="3631106715"/>
                </p:ext>
              </p:extLst>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4" name="Rectangle 3"/>
          <p:cNvSpPr/>
          <p:nvPr/>
        </p:nvSpPr>
        <p:spPr>
          <a:xfrm>
            <a:off x="1024342" y="2947670"/>
            <a:ext cx="6588705" cy="115617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024342" y="3047844"/>
            <a:ext cx="6514752" cy="1043736"/>
            <a:chOff x="4754140" y="3047844"/>
            <a:chExt cx="6514752" cy="1043736"/>
          </a:xfrm>
        </p:grpSpPr>
        <p:graphicFrame>
          <p:nvGraphicFramePr>
            <p:cNvPr id="83" name="Chart 82"/>
            <p:cNvGraphicFramePr/>
            <p:nvPr>
              <p:extLst>
                <p:ext uri="{D42A27DB-BD31-4B8C-83A1-F6EECF244321}">
                  <p14:modId xmlns:p14="http://schemas.microsoft.com/office/powerpoint/2010/main" val="368356780"/>
                </p:ext>
              </p:extLst>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1" name="Rectangle 90"/>
          <p:cNvSpPr/>
          <p:nvPr/>
        </p:nvSpPr>
        <p:spPr>
          <a:xfrm>
            <a:off x="1036891" y="2947267"/>
            <a:ext cx="6514752" cy="11560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1024342" y="3047844"/>
            <a:ext cx="6514752" cy="1043736"/>
            <a:chOff x="4754140" y="3047844"/>
            <a:chExt cx="6514752" cy="1043736"/>
          </a:xfrm>
        </p:grpSpPr>
        <p:graphicFrame>
          <p:nvGraphicFramePr>
            <p:cNvPr id="86" name="Chart 85"/>
            <p:cNvGraphicFramePr/>
            <p:nvPr>
              <p:extLst>
                <p:ext uri="{D42A27DB-BD31-4B8C-83A1-F6EECF244321}">
                  <p14:modId xmlns:p14="http://schemas.microsoft.com/office/powerpoint/2010/main" val="1576962051"/>
                </p:ext>
              </p:extLst>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7"/>
            </a:graphicData>
          </a:graphic>
        </p:graphicFrame>
        <p:sp>
          <p:nvSpPr>
            <p:cNvPr id="87" name="TextBox 86"/>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2" name="Rectangle 91"/>
          <p:cNvSpPr/>
          <p:nvPr/>
        </p:nvSpPr>
        <p:spPr>
          <a:xfrm>
            <a:off x="994678" y="2949824"/>
            <a:ext cx="6514752" cy="114175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1024342" y="3047844"/>
            <a:ext cx="6514752" cy="1043736"/>
            <a:chOff x="4754140" y="3047844"/>
            <a:chExt cx="6514752" cy="1043736"/>
          </a:xfrm>
        </p:grpSpPr>
        <p:graphicFrame>
          <p:nvGraphicFramePr>
            <p:cNvPr id="89" name="Chart 88"/>
            <p:cNvGraphicFramePr/>
            <p:nvPr>
              <p:extLst>
                <p:ext uri="{D42A27DB-BD31-4B8C-83A1-F6EECF244321}">
                  <p14:modId xmlns:p14="http://schemas.microsoft.com/office/powerpoint/2010/main" val="3527172345"/>
                </p:ext>
              </p:extLst>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8"/>
            </a:graphicData>
          </a:graphic>
        </p:graphicFrame>
        <p:sp>
          <p:nvSpPr>
            <p:cNvPr id="90" name="TextBox 89"/>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grpSp>
        <p:nvGrpSpPr>
          <p:cNvPr id="6" name="Group 5"/>
          <p:cNvGrpSpPr/>
          <p:nvPr/>
        </p:nvGrpSpPr>
        <p:grpSpPr>
          <a:xfrm>
            <a:off x="6707910" y="2597425"/>
            <a:ext cx="1053857" cy="1053857"/>
            <a:chOff x="6707910" y="2597425"/>
            <a:chExt cx="1053857" cy="1053857"/>
          </a:xfrm>
        </p:grpSpPr>
        <p:sp>
          <p:nvSpPr>
            <p:cNvPr id="5" name="Oval 4"/>
            <p:cNvSpPr/>
            <p:nvPr/>
          </p:nvSpPr>
          <p:spPr>
            <a:xfrm>
              <a:off x="6707910" y="2597425"/>
              <a:ext cx="1053857" cy="1053857"/>
            </a:xfrm>
            <a:prstGeom prst="ellipse">
              <a:avLst/>
            </a:prstGeom>
            <a:solidFill>
              <a:srgbClr val="F2C811"/>
            </a:solidFill>
            <a:ln w="47625">
              <a:solidFill>
                <a:srgbClr val="F8E2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latin typeface="Leelawadee UI" panose="020B0502040204020203" pitchFamily="34" charset="-34"/>
                <a:cs typeface="Leelawadee UI" panose="020B0502040204020203" pitchFamily="34" charset="-34"/>
              </a:endParaRPr>
            </a:p>
          </p:txBody>
        </p:sp>
        <p:sp>
          <p:nvSpPr>
            <p:cNvPr id="94" name="TextBox 93"/>
            <p:cNvSpPr txBox="1"/>
            <p:nvPr/>
          </p:nvSpPr>
          <p:spPr>
            <a:xfrm rot="20700000">
              <a:off x="6790080" y="2876604"/>
              <a:ext cx="881973" cy="461665"/>
            </a:xfrm>
            <a:prstGeom prst="rect">
              <a:avLst/>
            </a:prstGeom>
            <a:noFill/>
          </p:spPr>
          <p:txBody>
            <a:bodyPr wrap="none" rtlCol="0">
              <a:spAutoFit/>
            </a:bodyPr>
            <a:lstStyle/>
            <a:p>
              <a:r>
                <a:rPr lang="en-US" sz="2400" b="1" dirty="0">
                  <a:solidFill>
                    <a:schemeClr val="bg1"/>
                  </a:solidFill>
                  <a:latin typeface="Leelawadee UI" panose="020B0502040204020203" pitchFamily="34" charset="-34"/>
                  <a:cs typeface="Leelawadee UI" panose="020B0502040204020203" pitchFamily="34" charset="-34"/>
                </a:rPr>
                <a:t>NICE</a:t>
              </a:r>
              <a:endParaRPr lang="en-US" sz="2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spTree>
    <p:extLst>
      <p:ext uri="{BB962C8B-B14F-4D97-AF65-F5344CB8AC3E}">
        <p14:creationId xmlns:p14="http://schemas.microsoft.com/office/powerpoint/2010/main" val="2731269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2"/>
                                        </p:tgtEl>
                                        <p:attrNameLst>
                                          <p:attrName>style.visibility</p:attrName>
                                        </p:attrNameLst>
                                      </p:cBhvr>
                                      <p:to>
                                        <p:strVal val="visible"/>
                                      </p:to>
                                    </p:set>
                                    <p:animEffect transition="in" filter="fade">
                                      <p:cBhvr>
                                        <p:cTn id="11" dur="500"/>
                                        <p:tgtEl>
                                          <p:spTgt spid="8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1"/>
                                        </p:tgtEl>
                                        <p:attrNameLst>
                                          <p:attrName>style.visibility</p:attrName>
                                        </p:attrNameLst>
                                      </p:cBhvr>
                                      <p:to>
                                        <p:strVal val="visible"/>
                                      </p:to>
                                    </p:set>
                                    <p:animEffect transition="in" filter="fade">
                                      <p:cBhvr>
                                        <p:cTn id="16" dur="500"/>
                                        <p:tgtEl>
                                          <p:spTgt spid="91"/>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2"/>
                                        </p:tgtEl>
                                        <p:attrNameLst>
                                          <p:attrName>style.visibility</p:attrName>
                                        </p:attrNameLst>
                                      </p:cBhvr>
                                      <p:to>
                                        <p:strVal val="visible"/>
                                      </p:to>
                                    </p:set>
                                    <p:animEffect transition="in" filter="fade">
                                      <p:cBhvr>
                                        <p:cTn id="25" dur="500"/>
                                        <p:tgtEl>
                                          <p:spTgt spid="9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childTnLst>
                          </p:cTn>
                        </p:par>
                        <p:par>
                          <p:cTn id="30" fill="hold">
                            <p:stCondLst>
                              <p:cond delay="1000"/>
                            </p:stCondLst>
                            <p:childTnLst>
                              <p:par>
                                <p:cTn id="31" presetID="31" presetClass="entr" presetSubtype="0" fill="hold" nodeType="after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p:cTn id="33" dur="1000" fill="hold"/>
                                        <p:tgtEl>
                                          <p:spTgt spid="6"/>
                                        </p:tgtEl>
                                        <p:attrNameLst>
                                          <p:attrName>ppt_w</p:attrName>
                                        </p:attrNameLst>
                                      </p:cBhvr>
                                      <p:tavLst>
                                        <p:tav tm="0">
                                          <p:val>
                                            <p:fltVal val="0"/>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anim calcmode="lin" valueType="num">
                                      <p:cBhvr>
                                        <p:cTn id="35" dur="1000" fill="hold"/>
                                        <p:tgtEl>
                                          <p:spTgt spid="6"/>
                                        </p:tgtEl>
                                        <p:attrNameLst>
                                          <p:attrName>style.rotation</p:attrName>
                                        </p:attrNameLst>
                                      </p:cBhvr>
                                      <p:tavLst>
                                        <p:tav tm="0">
                                          <p:val>
                                            <p:fltVal val="90"/>
                                          </p:val>
                                        </p:tav>
                                        <p:tav tm="100000">
                                          <p:val>
                                            <p:fltVal val="0"/>
                                          </p:val>
                                        </p:tav>
                                      </p:tavLst>
                                    </p:anim>
                                    <p:animEffect transition="in" filter="fade">
                                      <p:cBhvr>
                                        <p:cTn id="36" dur="1000"/>
                                        <p:tgtEl>
                                          <p:spTgt spid="6"/>
                                        </p:tgtEl>
                                      </p:cBhvr>
                                    </p:animEffect>
                                  </p:childTnLst>
                                </p:cTn>
                              </p:par>
                            </p:childTnLst>
                          </p:cTn>
                        </p:par>
                        <p:par>
                          <p:cTn id="37" fill="hold">
                            <p:stCondLst>
                              <p:cond delay="2000"/>
                            </p:stCondLst>
                            <p:childTnLst>
                              <p:par>
                                <p:cTn id="38" presetID="32" presetClass="emph" presetSubtype="0" fill="hold" nodeType="afterEffect">
                                  <p:stCondLst>
                                    <p:cond delay="0"/>
                                  </p:stCondLst>
                                  <p:childTnLst>
                                    <p:animRot by="120000">
                                      <p:cBhvr>
                                        <p:cTn id="39" dur="100" fill="hold">
                                          <p:stCondLst>
                                            <p:cond delay="0"/>
                                          </p:stCondLst>
                                        </p:cTn>
                                        <p:tgtEl>
                                          <p:spTgt spid="6"/>
                                        </p:tgtEl>
                                        <p:attrNameLst>
                                          <p:attrName>r</p:attrName>
                                        </p:attrNameLst>
                                      </p:cBhvr>
                                    </p:animRot>
                                    <p:animRot by="-240000">
                                      <p:cBhvr>
                                        <p:cTn id="40" dur="200" fill="hold">
                                          <p:stCondLst>
                                            <p:cond delay="200"/>
                                          </p:stCondLst>
                                        </p:cTn>
                                        <p:tgtEl>
                                          <p:spTgt spid="6"/>
                                        </p:tgtEl>
                                        <p:attrNameLst>
                                          <p:attrName>r</p:attrName>
                                        </p:attrNameLst>
                                      </p:cBhvr>
                                    </p:animRot>
                                    <p:animRot by="240000">
                                      <p:cBhvr>
                                        <p:cTn id="41" dur="200" fill="hold">
                                          <p:stCondLst>
                                            <p:cond delay="400"/>
                                          </p:stCondLst>
                                        </p:cTn>
                                        <p:tgtEl>
                                          <p:spTgt spid="6"/>
                                        </p:tgtEl>
                                        <p:attrNameLst>
                                          <p:attrName>r</p:attrName>
                                        </p:attrNameLst>
                                      </p:cBhvr>
                                    </p:animRot>
                                    <p:animRot by="-240000">
                                      <p:cBhvr>
                                        <p:cTn id="42" dur="200" fill="hold">
                                          <p:stCondLst>
                                            <p:cond delay="600"/>
                                          </p:stCondLst>
                                        </p:cTn>
                                        <p:tgtEl>
                                          <p:spTgt spid="6"/>
                                        </p:tgtEl>
                                        <p:attrNameLst>
                                          <p:attrName>r</p:attrName>
                                        </p:attrNameLst>
                                      </p:cBhvr>
                                    </p:animRot>
                                    <p:animRot by="120000">
                                      <p:cBhvr>
                                        <p:cTn id="43" dur="200" fill="hold">
                                          <p:stCondLst>
                                            <p:cond delay="800"/>
                                          </p:stCondLst>
                                        </p:cTn>
                                        <p:tgtEl>
                                          <p:spTgt spid="6"/>
                                        </p:tgtEl>
                                        <p:attrNameLst>
                                          <p:attrName>r</p:attrName>
                                        </p:attrNameLst>
                                      </p:cBhvr>
                                    </p:animRot>
                                  </p:childTnLst>
                                </p:cTn>
                              </p:par>
                            </p:childTnLst>
                          </p:cTn>
                        </p:par>
                        <p:par>
                          <p:cTn id="44" fill="hold">
                            <p:stCondLst>
                              <p:cond delay="3000"/>
                            </p:stCondLst>
                            <p:childTnLst>
                              <p:par>
                                <p:cTn id="45" presetID="10" presetClass="exit" presetSubtype="0" fill="hold" nodeType="afterEffect">
                                  <p:stCondLst>
                                    <p:cond delay="0"/>
                                  </p:stCondLst>
                                  <p:childTnLst>
                                    <p:animEffect transition="out" filter="fade">
                                      <p:cBhvr>
                                        <p:cTn id="46" dur="500"/>
                                        <p:tgtEl>
                                          <p:spTgt spid="6"/>
                                        </p:tgtEl>
                                      </p:cBhvr>
                                    </p:animEffect>
                                    <p:set>
                                      <p:cBhvr>
                                        <p:cTn id="4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1" grpId="0" animBg="1"/>
      <p:bldP spid="9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886220" y="2739083"/>
              <a:ext cx="1223412"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wisely</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886220" y="2274729"/>
              <a:ext cx="4023731" cy="646331"/>
            </a:xfrm>
            <a:prstGeom prst="rect">
              <a:avLst/>
            </a:prstGeom>
            <a:noFill/>
          </p:spPr>
          <p:txBody>
            <a:bodyPr wrap="square" rtlCol="0">
              <a:spAutoFit/>
            </a:bodyPr>
            <a:lstStyle/>
            <a:p>
              <a:r>
                <a:rPr lang="en-US" sz="36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Negative Space</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8</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2" name="Rectangle 1"/>
          <p:cNvSpPr/>
          <p:nvPr/>
        </p:nvSpPr>
        <p:spPr>
          <a:xfrm>
            <a:off x="841815" y="4286933"/>
            <a:ext cx="6819162" cy="1390833"/>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Table 142"/>
          <p:cNvGraphicFramePr>
            <a:graphicFrameLocks noGrp="1"/>
          </p:cNvGraphicFramePr>
          <p:nvPr/>
        </p:nvGraphicFramePr>
        <p:xfrm>
          <a:off x="1214359"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62" name="Group 161"/>
          <p:cNvGrpSpPr/>
          <p:nvPr/>
        </p:nvGrpSpPr>
        <p:grpSpPr>
          <a:xfrm>
            <a:off x="1232273" y="1101699"/>
            <a:ext cx="747239" cy="681199"/>
            <a:chOff x="4715701" y="1116633"/>
            <a:chExt cx="747239" cy="681199"/>
          </a:xfrm>
        </p:grpSpPr>
        <p:grpSp>
          <p:nvGrpSpPr>
            <p:cNvPr id="163" name="Group 162"/>
            <p:cNvGrpSpPr/>
            <p:nvPr/>
          </p:nvGrpSpPr>
          <p:grpSpPr>
            <a:xfrm>
              <a:off x="4715701" y="1193524"/>
              <a:ext cx="67245" cy="527439"/>
              <a:chOff x="4541525" y="1167397"/>
              <a:chExt cx="67245" cy="527439"/>
            </a:xfrm>
          </p:grpSpPr>
          <p:sp>
            <p:nvSpPr>
              <p:cNvPr id="169" name="Rectangle 168"/>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0" name="Rectangle 169"/>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1" name="Rectangle 170"/>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2" name="Rectangle 171"/>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64" name="Group 163"/>
            <p:cNvGrpSpPr/>
            <p:nvPr/>
          </p:nvGrpSpPr>
          <p:grpSpPr>
            <a:xfrm>
              <a:off x="4782946" y="1116633"/>
              <a:ext cx="679994" cy="681199"/>
              <a:chOff x="4782946" y="1116633"/>
              <a:chExt cx="679994" cy="681199"/>
            </a:xfrm>
          </p:grpSpPr>
          <p:sp>
            <p:nvSpPr>
              <p:cNvPr id="165" name="Rectangle 164"/>
              <p:cNvSpPr/>
              <p:nvPr/>
            </p:nvSpPr>
            <p:spPr>
              <a:xfrm>
                <a:off x="4782946" y="1116633"/>
                <a:ext cx="679994" cy="215444"/>
              </a:xfrm>
              <a:prstGeom prst="rect">
                <a:avLst/>
              </a:prstGeom>
            </p:spPr>
            <p:txBody>
              <a:bodyPr wrap="none">
                <a:spAutoFit/>
              </a:bodyPr>
              <a:lstStyle/>
              <a:p>
                <a:r>
                  <a:rPr lang="la-Latn" sz="800" dirty="0">
                    <a:solidFill>
                      <a:schemeClr val="bg1"/>
                    </a:solidFill>
                    <a:effectLst/>
                  </a:rPr>
                  <a:t>consectetur</a:t>
                </a:r>
                <a:endParaRPr lang="en-US" dirty="0">
                  <a:solidFill>
                    <a:schemeClr val="bg1"/>
                  </a:solidFill>
                </a:endParaRPr>
              </a:p>
            </p:txBody>
          </p:sp>
          <p:sp>
            <p:nvSpPr>
              <p:cNvPr id="166" name="Rectangle 165"/>
              <p:cNvSpPr/>
              <p:nvPr/>
            </p:nvSpPr>
            <p:spPr>
              <a:xfrm>
                <a:off x="4782946" y="1271885"/>
                <a:ext cx="679994" cy="215444"/>
              </a:xfrm>
              <a:prstGeom prst="rect">
                <a:avLst/>
              </a:prstGeom>
            </p:spPr>
            <p:txBody>
              <a:bodyPr wrap="none">
                <a:spAutoFit/>
              </a:bodyPr>
              <a:lstStyle/>
              <a:p>
                <a:r>
                  <a:rPr lang="la-Latn" sz="800" dirty="0">
                    <a:solidFill>
                      <a:schemeClr val="bg1">
                        <a:alpha val="28000"/>
                      </a:schemeClr>
                    </a:solidFill>
                    <a:effectLst/>
                  </a:rPr>
                  <a:t>consectetur</a:t>
                </a:r>
                <a:endParaRPr lang="en-US" dirty="0">
                  <a:solidFill>
                    <a:schemeClr val="bg1">
                      <a:alpha val="28000"/>
                    </a:schemeClr>
                  </a:solidFill>
                </a:endParaRPr>
              </a:p>
            </p:txBody>
          </p:sp>
          <p:sp>
            <p:nvSpPr>
              <p:cNvPr id="167" name="Rectangle 166"/>
              <p:cNvSpPr/>
              <p:nvPr/>
            </p:nvSpPr>
            <p:spPr>
              <a:xfrm>
                <a:off x="4782946" y="1427137"/>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sp>
            <p:nvSpPr>
              <p:cNvPr id="168" name="Rectangle 167"/>
              <p:cNvSpPr/>
              <p:nvPr/>
            </p:nvSpPr>
            <p:spPr>
              <a:xfrm>
                <a:off x="4782946" y="1582388"/>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grpSp>
      </p:grpSp>
      <p:grpSp>
        <p:nvGrpSpPr>
          <p:cNvPr id="173" name="Group 172"/>
          <p:cNvGrpSpPr/>
          <p:nvPr/>
        </p:nvGrpSpPr>
        <p:grpSpPr>
          <a:xfrm>
            <a:off x="3295741" y="1033489"/>
            <a:ext cx="1919766" cy="2406305"/>
            <a:chOff x="7025539" y="1033489"/>
            <a:chExt cx="1919766" cy="2406305"/>
          </a:xfrm>
        </p:grpSpPr>
        <p:graphicFrame>
          <p:nvGraphicFramePr>
            <p:cNvPr id="174" name="Chart 173"/>
            <p:cNvGraphicFramePr/>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175" name="TextBox 174"/>
            <p:cNvSpPr txBox="1"/>
            <p:nvPr/>
          </p:nvSpPr>
          <p:spPr>
            <a:xfrm>
              <a:off x="7197087" y="2302287"/>
              <a:ext cx="1565296"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76" name="TextBox 175"/>
            <p:cNvSpPr txBox="1"/>
            <p:nvPr/>
          </p:nvSpPr>
          <p:spPr>
            <a:xfrm>
              <a:off x="7366148"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7" name="TextBox 176"/>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78" name="Group 177"/>
          <p:cNvGrpSpPr/>
          <p:nvPr/>
        </p:nvGrpSpPr>
        <p:grpSpPr>
          <a:xfrm>
            <a:off x="5980070" y="1237636"/>
            <a:ext cx="1419544" cy="1906114"/>
            <a:chOff x="9709868" y="1237636"/>
            <a:chExt cx="1419544" cy="1906114"/>
          </a:xfrm>
        </p:grpSpPr>
        <p:graphicFrame>
          <p:nvGraphicFramePr>
            <p:cNvPr id="179" name="Chart 178"/>
            <p:cNvGraphicFramePr/>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80" name="TextBox 179"/>
            <p:cNvSpPr txBox="1"/>
            <p:nvPr/>
          </p:nvSpPr>
          <p:spPr>
            <a:xfrm>
              <a:off x="9814251" y="2248590"/>
              <a:ext cx="1239923"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81" name="TextBox 18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2" name="TextBox 181"/>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83" name="Group 182"/>
          <p:cNvGrpSpPr/>
          <p:nvPr/>
        </p:nvGrpSpPr>
        <p:grpSpPr>
          <a:xfrm>
            <a:off x="1117993" y="2012650"/>
            <a:ext cx="1378047" cy="769441"/>
            <a:chOff x="4847791" y="2012650"/>
            <a:chExt cx="1378047" cy="769441"/>
          </a:xfrm>
        </p:grpSpPr>
        <p:grpSp>
          <p:nvGrpSpPr>
            <p:cNvPr id="184" name="Group 183"/>
            <p:cNvGrpSpPr/>
            <p:nvPr/>
          </p:nvGrpSpPr>
          <p:grpSpPr>
            <a:xfrm>
              <a:off x="4847791" y="2012650"/>
              <a:ext cx="1378047" cy="769441"/>
              <a:chOff x="4847791" y="2012650"/>
              <a:chExt cx="1378047" cy="769441"/>
            </a:xfrm>
          </p:grpSpPr>
          <p:sp>
            <p:nvSpPr>
              <p:cNvPr id="187" name="TextBox 186"/>
              <p:cNvSpPr txBox="1"/>
              <p:nvPr/>
            </p:nvSpPr>
            <p:spPr>
              <a:xfrm>
                <a:off x="4847791" y="2012650"/>
                <a:ext cx="832279"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8" name="Right Triangle 18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p:cNvSpPr txBox="1"/>
              <p:nvPr/>
            </p:nvSpPr>
            <p:spPr>
              <a:xfrm>
                <a:off x="5731792" y="2476016"/>
                <a:ext cx="494046" cy="246221"/>
              </a:xfrm>
              <a:prstGeom prst="rect">
                <a:avLst/>
              </a:prstGeom>
              <a:noFill/>
            </p:spPr>
            <p:txBody>
              <a:bodyPr wrap="none" rtlCol="0">
                <a:spAutoFit/>
              </a:bodyPr>
              <a:lstStyle/>
              <a:p>
                <a:r>
                  <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90" name="Group 189"/>
              <p:cNvGrpSpPr/>
              <p:nvPr/>
            </p:nvGrpSpPr>
            <p:grpSpPr>
              <a:xfrm>
                <a:off x="5634268" y="2243690"/>
                <a:ext cx="497234" cy="247319"/>
                <a:chOff x="5698048" y="2283857"/>
                <a:chExt cx="497234" cy="247319"/>
              </a:xfrm>
            </p:grpSpPr>
            <p:sp>
              <p:nvSpPr>
                <p:cNvPr id="191" name="Rounded Rectangle 19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Rectangle 184"/>
            <p:cNvSpPr/>
            <p:nvPr/>
          </p:nvSpPr>
          <p:spPr>
            <a:xfrm>
              <a:off x="4987000"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grpSp>
      <p:sp>
        <p:nvSpPr>
          <p:cNvPr id="198" name="Isosceles Triangle 197"/>
          <p:cNvSpPr/>
          <p:nvPr/>
        </p:nvSpPr>
        <p:spPr>
          <a:xfrm rot="802322">
            <a:off x="4308771" y="1261197"/>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6624248" y="1428192"/>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024342" y="3047844"/>
            <a:ext cx="6514752" cy="1043736"/>
            <a:chOff x="4754140" y="3047844"/>
            <a:chExt cx="6514752" cy="1043736"/>
          </a:xfrm>
        </p:grpSpPr>
        <p:graphicFrame>
          <p:nvGraphicFramePr>
            <p:cNvPr id="73" name="Chart 7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4" name="Rectangle 3"/>
          <p:cNvSpPr/>
          <p:nvPr/>
        </p:nvSpPr>
        <p:spPr>
          <a:xfrm>
            <a:off x="1024342" y="2947670"/>
            <a:ext cx="6588705" cy="115617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024342" y="3047844"/>
            <a:ext cx="6514752" cy="1043736"/>
            <a:chOff x="4754140" y="3047844"/>
            <a:chExt cx="6514752" cy="1043736"/>
          </a:xfrm>
        </p:grpSpPr>
        <p:graphicFrame>
          <p:nvGraphicFramePr>
            <p:cNvPr id="83" name="Chart 8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1" name="Rectangle 90"/>
          <p:cNvSpPr/>
          <p:nvPr/>
        </p:nvSpPr>
        <p:spPr>
          <a:xfrm>
            <a:off x="1036891" y="2947267"/>
            <a:ext cx="6514752" cy="11560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1024342" y="3047844"/>
            <a:ext cx="6514752" cy="1043736"/>
            <a:chOff x="4754140" y="3047844"/>
            <a:chExt cx="6514752" cy="1043736"/>
          </a:xfrm>
        </p:grpSpPr>
        <p:graphicFrame>
          <p:nvGraphicFramePr>
            <p:cNvPr id="86" name="Chart 85"/>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7"/>
            </a:graphicData>
          </a:graphic>
        </p:graphicFrame>
        <p:sp>
          <p:nvSpPr>
            <p:cNvPr id="87" name="TextBox 86"/>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2" name="Rectangle 91"/>
          <p:cNvSpPr/>
          <p:nvPr/>
        </p:nvSpPr>
        <p:spPr>
          <a:xfrm>
            <a:off x="994678" y="2949824"/>
            <a:ext cx="6514752" cy="114175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1024342" y="3047844"/>
            <a:ext cx="6514752" cy="1043736"/>
            <a:chOff x="4754140" y="3047844"/>
            <a:chExt cx="6514752" cy="1043736"/>
          </a:xfrm>
        </p:grpSpPr>
        <p:graphicFrame>
          <p:nvGraphicFramePr>
            <p:cNvPr id="89" name="Chart 88"/>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8"/>
            </a:graphicData>
          </a:graphic>
        </p:graphicFrame>
        <p:sp>
          <p:nvSpPr>
            <p:cNvPr id="90" name="TextBox 89"/>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3" name="TextBox 92"/>
          <p:cNvSpPr txBox="1"/>
          <p:nvPr/>
        </p:nvSpPr>
        <p:spPr>
          <a:xfrm>
            <a:off x="8587081" y="3061556"/>
            <a:ext cx="797013"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Use</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5" name="Rectangle 94"/>
          <p:cNvSpPr/>
          <p:nvPr/>
        </p:nvSpPr>
        <p:spPr>
          <a:xfrm>
            <a:off x="841815" y="4286933"/>
            <a:ext cx="6827223" cy="13907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aphicFrame>
        <p:nvGraphicFramePr>
          <p:cNvPr id="96" name="Table 95"/>
          <p:cNvGraphicFramePr>
            <a:graphicFrameLocks noGrp="1"/>
          </p:cNvGraphicFramePr>
          <p:nvPr>
            <p:extLst>
              <p:ext uri="{D42A27DB-BD31-4B8C-83A1-F6EECF244321}">
                <p14:modId xmlns:p14="http://schemas.microsoft.com/office/powerpoint/2010/main" val="1720154675"/>
              </p:ext>
            </p:extLst>
          </p:nvPr>
        </p:nvGraphicFramePr>
        <p:xfrm>
          <a:off x="838813" y="4286871"/>
          <a:ext cx="6822162" cy="1390834"/>
        </p:xfrm>
        <a:graphic>
          <a:graphicData uri="http://schemas.openxmlformats.org/drawingml/2006/table">
            <a:tbl>
              <a:tblPr firstRow="1" bandRow="1">
                <a:tableStyleId>{F5AB1C69-6EDB-4FF4-983F-18BD219EF322}</a:tableStyleId>
              </a:tblPr>
              <a:tblGrid>
                <a:gridCol w="1361366">
                  <a:extLst>
                    <a:ext uri="{9D8B030D-6E8A-4147-A177-3AD203B41FA5}">
                      <a16:colId xmlns:a16="http://schemas.microsoft.com/office/drawing/2014/main" val="1167939584"/>
                    </a:ext>
                  </a:extLst>
                </a:gridCol>
                <a:gridCol w="1365199">
                  <a:extLst>
                    <a:ext uri="{9D8B030D-6E8A-4147-A177-3AD203B41FA5}">
                      <a16:colId xmlns:a16="http://schemas.microsoft.com/office/drawing/2014/main" val="92675983"/>
                    </a:ext>
                  </a:extLst>
                </a:gridCol>
                <a:gridCol w="1365199">
                  <a:extLst>
                    <a:ext uri="{9D8B030D-6E8A-4147-A177-3AD203B41FA5}">
                      <a16:colId xmlns:a16="http://schemas.microsoft.com/office/drawing/2014/main" val="3862013556"/>
                    </a:ext>
                  </a:extLst>
                </a:gridCol>
                <a:gridCol w="1365199">
                  <a:extLst>
                    <a:ext uri="{9D8B030D-6E8A-4147-A177-3AD203B41FA5}">
                      <a16:colId xmlns:a16="http://schemas.microsoft.com/office/drawing/2014/main" val="1167184307"/>
                    </a:ext>
                  </a:extLst>
                </a:gridCol>
                <a:gridCol w="1365199">
                  <a:extLst>
                    <a:ext uri="{9D8B030D-6E8A-4147-A177-3AD203B41FA5}">
                      <a16:colId xmlns:a16="http://schemas.microsoft.com/office/drawing/2014/main" val="1907940531"/>
                    </a:ext>
                  </a:extLst>
                </a:gridCol>
              </a:tblGrid>
              <a:tr h="293838">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spTree>
    <p:extLst>
      <p:ext uri="{BB962C8B-B14F-4D97-AF65-F5344CB8AC3E}">
        <p14:creationId xmlns:p14="http://schemas.microsoft.com/office/powerpoint/2010/main" val="2424564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7" presetClass="emph" presetSubtype="0" fill="remove" grpId="0" nodeType="afterEffect">
                                  <p:stCondLst>
                                    <p:cond delay="0"/>
                                  </p:stCondLst>
                                  <p:childTnLst>
                                    <p:animClr clrSpc="rgb" dir="cw">
                                      <p:cBhvr override="childStyle">
                                        <p:cTn id="10" dur="250" autoRev="1" fill="remove"/>
                                        <p:tgtEl>
                                          <p:spTgt spid="2"/>
                                        </p:tgtEl>
                                        <p:attrNameLst>
                                          <p:attrName>style.color</p:attrName>
                                        </p:attrNameLst>
                                      </p:cBhvr>
                                      <p:to>
                                        <a:schemeClr val="bg1"/>
                                      </p:to>
                                    </p:animClr>
                                    <p:animClr clrSpc="rgb" dir="cw">
                                      <p:cBhvr>
                                        <p:cTn id="11" dur="250" autoRev="1" fill="remove"/>
                                        <p:tgtEl>
                                          <p:spTgt spid="2"/>
                                        </p:tgtEl>
                                        <p:attrNameLst>
                                          <p:attrName>fillcolor</p:attrName>
                                        </p:attrNameLst>
                                      </p:cBhvr>
                                      <p:to>
                                        <a:schemeClr val="bg1"/>
                                      </p:to>
                                    </p:animClr>
                                    <p:set>
                                      <p:cBhvr>
                                        <p:cTn id="12" dur="250" autoRev="1" fill="remove"/>
                                        <p:tgtEl>
                                          <p:spTgt spid="2"/>
                                        </p:tgtEl>
                                        <p:attrNameLst>
                                          <p:attrName>fill.type</p:attrName>
                                        </p:attrNameLst>
                                      </p:cBhvr>
                                      <p:to>
                                        <p:strVal val="solid"/>
                                      </p:to>
                                    </p:set>
                                    <p:set>
                                      <p:cBhvr>
                                        <p:cTn id="13" dur="250" autoRev="1" fill="remove"/>
                                        <p:tgtEl>
                                          <p:spTgt spid="2"/>
                                        </p:tgtEl>
                                        <p:attrNameLst>
                                          <p:attrName>fill.on</p:attrName>
                                        </p:attrNameLst>
                                      </p:cBhvr>
                                      <p:to>
                                        <p:strVal val="true"/>
                                      </p:to>
                                    </p:set>
                                  </p:childTnLst>
                                </p:cTn>
                              </p:par>
                            </p:childTnLst>
                          </p:cTn>
                        </p:par>
                        <p:par>
                          <p:cTn id="14" fill="hold">
                            <p:stCondLst>
                              <p:cond delay="1000"/>
                            </p:stCondLst>
                            <p:childTnLst>
                              <p:par>
                                <p:cTn id="15" presetID="27" presetClass="emph" presetSubtype="0" fill="remove" grpId="1" nodeType="afterEffect">
                                  <p:stCondLst>
                                    <p:cond delay="0"/>
                                  </p:stCondLst>
                                  <p:childTnLst>
                                    <p:animClr clrSpc="rgb" dir="cw">
                                      <p:cBhvr override="childStyle">
                                        <p:cTn id="16" dur="250" autoRev="1" fill="remove"/>
                                        <p:tgtEl>
                                          <p:spTgt spid="2"/>
                                        </p:tgtEl>
                                        <p:attrNameLst>
                                          <p:attrName>style.color</p:attrName>
                                        </p:attrNameLst>
                                      </p:cBhvr>
                                      <p:to>
                                        <a:schemeClr val="bg1"/>
                                      </p:to>
                                    </p:animClr>
                                    <p:animClr clrSpc="rgb" dir="cw">
                                      <p:cBhvr>
                                        <p:cTn id="17" dur="250" autoRev="1" fill="remove"/>
                                        <p:tgtEl>
                                          <p:spTgt spid="2"/>
                                        </p:tgtEl>
                                        <p:attrNameLst>
                                          <p:attrName>fillcolor</p:attrName>
                                        </p:attrNameLst>
                                      </p:cBhvr>
                                      <p:to>
                                        <a:schemeClr val="bg1"/>
                                      </p:to>
                                    </p:animClr>
                                    <p:set>
                                      <p:cBhvr>
                                        <p:cTn id="18" dur="250" autoRev="1" fill="remove"/>
                                        <p:tgtEl>
                                          <p:spTgt spid="2"/>
                                        </p:tgtEl>
                                        <p:attrNameLst>
                                          <p:attrName>fill.type</p:attrName>
                                        </p:attrNameLst>
                                      </p:cBhvr>
                                      <p:to>
                                        <p:strVal val="solid"/>
                                      </p:to>
                                    </p:set>
                                    <p:set>
                                      <p:cBhvr>
                                        <p:cTn id="19" dur="250" autoRev="1" fill="remove"/>
                                        <p:tgtEl>
                                          <p:spTgt spid="2"/>
                                        </p:tgtEl>
                                        <p:attrNameLst>
                                          <p:attrName>fill.on</p:attrName>
                                        </p:attrNameLst>
                                      </p:cBhvr>
                                      <p:to>
                                        <p:strVal val="true"/>
                                      </p:to>
                                    </p:set>
                                  </p:childTnLst>
                                </p:cTn>
                              </p:par>
                              <p:par>
                                <p:cTn id="20" presetID="25" presetClass="emph" presetSubtype="0" fill="hold" grpId="3" nodeType="withEffect">
                                  <p:stCondLst>
                                    <p:cond delay="0"/>
                                  </p:stCondLst>
                                  <p:childTnLst>
                                    <p:animClr clrSpc="hsl" dir="cw">
                                      <p:cBhvr override="childStyle">
                                        <p:cTn id="21" dur="500" fill="hold"/>
                                        <p:tgtEl>
                                          <p:spTgt spid="2"/>
                                        </p:tgtEl>
                                        <p:attrNameLst>
                                          <p:attrName>style.color</p:attrName>
                                        </p:attrNameLst>
                                      </p:cBhvr>
                                      <p:by>
                                        <p:hsl h="0" s="-70588" l="0"/>
                                      </p:by>
                                    </p:animClr>
                                    <p:animClr clrSpc="hsl" dir="cw">
                                      <p:cBhvr>
                                        <p:cTn id="22" dur="500" fill="hold"/>
                                        <p:tgtEl>
                                          <p:spTgt spid="2"/>
                                        </p:tgtEl>
                                        <p:attrNameLst>
                                          <p:attrName>fillcolor</p:attrName>
                                        </p:attrNameLst>
                                      </p:cBhvr>
                                      <p:by>
                                        <p:hsl h="0" s="-70588" l="0"/>
                                      </p:by>
                                    </p:animClr>
                                    <p:animClr clrSpc="hsl" dir="cw">
                                      <p:cBhvr>
                                        <p:cTn id="23" dur="500" fill="hold"/>
                                        <p:tgtEl>
                                          <p:spTgt spid="2"/>
                                        </p:tgtEl>
                                        <p:attrNameLst>
                                          <p:attrName>stroke.color</p:attrName>
                                        </p:attrNameLst>
                                      </p:cBhvr>
                                      <p:by>
                                        <p:hsl h="0" s="-70588" l="0"/>
                                      </p:by>
                                    </p:animClr>
                                    <p:set>
                                      <p:cBhvr>
                                        <p:cTn id="24" dur="500" fill="hold"/>
                                        <p:tgtEl>
                                          <p:spTgt spid="2"/>
                                        </p:tgtEl>
                                        <p:attrNameLst>
                                          <p:attrName>fill.type</p:attrName>
                                        </p:attrNameLst>
                                      </p:cBhvr>
                                      <p:to>
                                        <p:strVal val="solid"/>
                                      </p:to>
                                    </p:set>
                                  </p:childTnLst>
                                </p:cTn>
                              </p:par>
                            </p:childTnLst>
                          </p:cTn>
                        </p:par>
                        <p:par>
                          <p:cTn id="25" fill="hold">
                            <p:stCondLst>
                              <p:cond delay="1500"/>
                            </p:stCondLst>
                            <p:childTnLst>
                              <p:par>
                                <p:cTn id="26" presetID="24" presetClass="emph" presetSubtype="0" fill="hold" grpId="4" nodeType="afterEffect">
                                  <p:stCondLst>
                                    <p:cond delay="0"/>
                                  </p:stCondLst>
                                  <p:childTnLst>
                                    <p:animClr clrSpc="hsl" dir="cw">
                                      <p:cBhvr override="childStyle">
                                        <p:cTn id="27" dur="500" fill="hold"/>
                                        <p:tgtEl>
                                          <p:spTgt spid="2"/>
                                        </p:tgtEl>
                                        <p:attrNameLst>
                                          <p:attrName>style.color</p:attrName>
                                        </p:attrNameLst>
                                      </p:cBhvr>
                                      <p:by>
                                        <p:hsl h="0" s="-12549" l="-25098"/>
                                      </p:by>
                                    </p:animClr>
                                    <p:animClr clrSpc="hsl" dir="cw">
                                      <p:cBhvr>
                                        <p:cTn id="28" dur="500" fill="hold"/>
                                        <p:tgtEl>
                                          <p:spTgt spid="2"/>
                                        </p:tgtEl>
                                        <p:attrNameLst>
                                          <p:attrName>fillcolor</p:attrName>
                                        </p:attrNameLst>
                                      </p:cBhvr>
                                      <p:by>
                                        <p:hsl h="0" s="-12549" l="-25098"/>
                                      </p:by>
                                    </p:animClr>
                                    <p:animClr clrSpc="hsl" dir="cw">
                                      <p:cBhvr>
                                        <p:cTn id="29" dur="500" fill="hold"/>
                                        <p:tgtEl>
                                          <p:spTgt spid="2"/>
                                        </p:tgtEl>
                                        <p:attrNameLst>
                                          <p:attrName>stroke.color</p:attrName>
                                        </p:attrNameLst>
                                      </p:cBhvr>
                                      <p:by>
                                        <p:hsl h="0" s="-12549" l="-25098"/>
                                      </p:by>
                                    </p:animClr>
                                    <p:set>
                                      <p:cBhvr>
                                        <p:cTn id="30" dur="500" fill="hold"/>
                                        <p:tgtEl>
                                          <p:spTgt spid="2"/>
                                        </p:tgtEl>
                                        <p:attrNameLst>
                                          <p:attrName>fill.type</p:attrName>
                                        </p:attrNameLst>
                                      </p:cBhvr>
                                      <p:to>
                                        <p:strVal val="solid"/>
                                      </p:to>
                                    </p:set>
                                  </p:childTnLst>
                                </p:cTn>
                              </p:par>
                            </p:childTnLst>
                          </p:cTn>
                        </p:par>
                        <p:par>
                          <p:cTn id="31" fill="hold">
                            <p:stCondLst>
                              <p:cond delay="2000"/>
                            </p:stCondLst>
                            <p:childTnLst>
                              <p:par>
                                <p:cTn id="32" presetID="10" presetClass="exit" presetSubtype="0" fill="hold" grpId="5" nodeType="afterEffect">
                                  <p:stCondLst>
                                    <p:cond delay="0"/>
                                  </p:stCondLst>
                                  <p:childTnLst>
                                    <p:animEffect transition="out" filter="fade">
                                      <p:cBhvr>
                                        <p:cTn id="33" dur="500"/>
                                        <p:tgtEl>
                                          <p:spTgt spid="2"/>
                                        </p:tgtEl>
                                      </p:cBhvr>
                                    </p:animEffect>
                                    <p:set>
                                      <p:cBhvr>
                                        <p:cTn id="34" dur="1" fill="hold">
                                          <p:stCondLst>
                                            <p:cond delay="499"/>
                                          </p:stCondLst>
                                        </p:cTn>
                                        <p:tgtEl>
                                          <p:spTgt spid="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5"/>
                                        </p:tgtEl>
                                        <p:attrNameLst>
                                          <p:attrName>style.visibility</p:attrName>
                                        </p:attrNameLst>
                                      </p:cBhvr>
                                      <p:to>
                                        <p:strVal val="visible"/>
                                      </p:to>
                                    </p:set>
                                    <p:animEffect transition="in" filter="fade">
                                      <p:cBhvr>
                                        <p:cTn id="39" dur="500"/>
                                        <p:tgtEl>
                                          <p:spTgt spid="95"/>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96"/>
                                        </p:tgtEl>
                                        <p:attrNameLst>
                                          <p:attrName>style.visibility</p:attrName>
                                        </p:attrNameLst>
                                      </p:cBhvr>
                                      <p:to>
                                        <p:strVal val="visible"/>
                                      </p:to>
                                    </p:set>
                                    <p:anim calcmode="lin" valueType="num">
                                      <p:cBhvr>
                                        <p:cTn id="43" dur="1200" fill="hold"/>
                                        <p:tgtEl>
                                          <p:spTgt spid="96"/>
                                        </p:tgtEl>
                                        <p:attrNameLst>
                                          <p:attrName>ppt_w</p:attrName>
                                        </p:attrNameLst>
                                      </p:cBhvr>
                                      <p:tavLst>
                                        <p:tav tm="0">
                                          <p:val>
                                            <p:fltVal val="0"/>
                                          </p:val>
                                        </p:tav>
                                        <p:tav tm="100000">
                                          <p:val>
                                            <p:strVal val="#ppt_w"/>
                                          </p:val>
                                        </p:tav>
                                      </p:tavLst>
                                    </p:anim>
                                    <p:anim calcmode="lin" valueType="num">
                                      <p:cBhvr>
                                        <p:cTn id="44" dur="1200" fill="hold"/>
                                        <p:tgtEl>
                                          <p:spTgt spid="96"/>
                                        </p:tgtEl>
                                        <p:attrNameLst>
                                          <p:attrName>ppt_h</p:attrName>
                                        </p:attrNameLst>
                                      </p:cBhvr>
                                      <p:tavLst>
                                        <p:tav tm="0">
                                          <p:val>
                                            <p:fltVal val="0"/>
                                          </p:val>
                                        </p:tav>
                                        <p:tav tm="100000">
                                          <p:val>
                                            <p:strVal val="#ppt_h"/>
                                          </p:val>
                                        </p:tav>
                                      </p:tavLst>
                                    </p:anim>
                                    <p:animEffect transition="in" filter="fade">
                                      <p:cBhvr>
                                        <p:cTn id="45" dur="12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 grpId="2" animBg="1"/>
      <p:bldP spid="2" grpId="3" animBg="1"/>
      <p:bldP spid="2" grpId="4" animBg="1"/>
      <p:bldP spid="2" grpId="5" animBg="1"/>
      <p:bldP spid="9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grpSp>
        <p:nvGrpSpPr>
          <p:cNvPr id="82" name="Group 81"/>
          <p:cNvGrpSpPr/>
          <p:nvPr/>
        </p:nvGrpSpPr>
        <p:grpSpPr>
          <a:xfrm>
            <a:off x="-176563" y="3197173"/>
            <a:ext cx="5996177" cy="3356134"/>
            <a:chOff x="-6440" y="3292869"/>
            <a:chExt cx="5996177" cy="3356134"/>
          </a:xfrm>
        </p:grpSpPr>
        <p:sp>
          <p:nvSpPr>
            <p:cNvPr id="77" name="Rounded Rectangle 76"/>
            <p:cNvSpPr/>
            <p:nvPr/>
          </p:nvSpPr>
          <p:spPr>
            <a:xfrm>
              <a:off x="3451654" y="3915145"/>
              <a:ext cx="2538083" cy="156837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4506631" y="4003777"/>
              <a:ext cx="1398140" cy="629199"/>
              <a:chOff x="2655506" y="401476"/>
              <a:chExt cx="1398140" cy="629199"/>
            </a:xfrm>
          </p:grpSpPr>
          <p:sp>
            <p:nvSpPr>
              <p:cNvPr id="45" name="TextBox 44"/>
              <p:cNvSpPr txBox="1"/>
              <p:nvPr/>
            </p:nvSpPr>
            <p:spPr>
              <a:xfrm>
                <a:off x="2655506" y="401476"/>
                <a:ext cx="1398140" cy="461665"/>
              </a:xfrm>
              <a:prstGeom prst="rect">
                <a:avLst/>
              </a:prstGeom>
              <a:noFill/>
            </p:spPr>
            <p:txBody>
              <a:bodyPr wrap="none" rtlCol="0">
                <a:spAutoFit/>
              </a:bodyPr>
              <a:lstStyle/>
              <a:p>
                <a:r>
                  <a:rPr lang="en-US" sz="2400" b="1" dirty="0">
                    <a:latin typeface="Leelawadee UI" panose="020B0502040204020203" pitchFamily="34" charset="-34"/>
                    <a:ea typeface="Ebrima" panose="02000000000000000000" pitchFamily="2" charset="0"/>
                    <a:cs typeface="Leelawadee UI" panose="020B0502040204020203" pitchFamily="34" charset="-34"/>
                  </a:rPr>
                  <a:t>TRIADIC</a:t>
                </a:r>
                <a:endParaRPr lang="en-US" sz="28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46" name="TextBox 45"/>
              <p:cNvSpPr txBox="1"/>
              <p:nvPr/>
            </p:nvSpPr>
            <p:spPr>
              <a:xfrm>
                <a:off x="3260224" y="692121"/>
                <a:ext cx="793422" cy="338554"/>
              </a:xfrm>
              <a:prstGeom prst="rect">
                <a:avLst/>
              </a:prstGeom>
              <a:noFill/>
            </p:spPr>
            <p:txBody>
              <a:bodyPr wrap="none" rtlCol="0">
                <a:spAutoFit/>
              </a:bodyPr>
              <a:lstStyle/>
              <a:p>
                <a:r>
                  <a:rPr lang="en-US" sz="1600" b="1" dirty="0">
                    <a:solidFill>
                      <a:schemeClr val="bg1">
                        <a:lumMod val="75000"/>
                      </a:schemeClr>
                    </a:solidFill>
                    <a:latin typeface="Leelawadee UI" panose="020B0502040204020203" pitchFamily="34" charset="-34"/>
                    <a:ea typeface="Ebrima" panose="02000000000000000000" pitchFamily="2" charset="0"/>
                    <a:cs typeface="Leelawadee UI" panose="020B0502040204020203" pitchFamily="34" charset="-34"/>
                  </a:rPr>
                  <a:t>Color</a:t>
                </a:r>
                <a:r>
                  <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s</a:t>
                </a:r>
                <a:endParaRPr lang="en-US"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49" name="Group 48"/>
            <p:cNvGrpSpPr/>
            <p:nvPr/>
          </p:nvGrpSpPr>
          <p:grpSpPr>
            <a:xfrm>
              <a:off x="-6440" y="3292869"/>
              <a:ext cx="4714718" cy="3356134"/>
              <a:chOff x="3681891" y="1314834"/>
              <a:chExt cx="4714718" cy="3356134"/>
            </a:xfrm>
          </p:grpSpPr>
          <p:grpSp>
            <p:nvGrpSpPr>
              <p:cNvPr id="39" name="Group 38"/>
              <p:cNvGrpSpPr/>
              <p:nvPr/>
            </p:nvGrpSpPr>
            <p:grpSpPr>
              <a:xfrm>
                <a:off x="3681891" y="1527822"/>
                <a:ext cx="4714718" cy="3143146"/>
                <a:chOff x="-23512" y="1059986"/>
                <a:chExt cx="4714718" cy="3143146"/>
              </a:xfrm>
            </p:grpSpPr>
            <p:sp>
              <p:nvSpPr>
                <p:cNvPr id="40" name="Oval 39"/>
                <p:cNvSpPr/>
                <p:nvPr/>
              </p:nvSpPr>
              <p:spPr>
                <a:xfrm>
                  <a:off x="808075" y="1105787"/>
                  <a:ext cx="3051544" cy="305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1" name="Chart 40"/>
                <p:cNvGraphicFramePr/>
                <p:nvPr>
                  <p:extLst>
                    <p:ext uri="{D42A27DB-BD31-4B8C-83A1-F6EECF244321}">
                      <p14:modId xmlns:p14="http://schemas.microsoft.com/office/powerpoint/2010/main" val="1155061776"/>
                    </p:ext>
                  </p:extLst>
                </p:nvPr>
              </p:nvGraphicFramePr>
              <p:xfrm>
                <a:off x="-23512" y="1059986"/>
                <a:ext cx="4714718" cy="3143146"/>
              </p:xfrm>
              <a:graphic>
                <a:graphicData uri="http://schemas.openxmlformats.org/drawingml/2006/chart">
                  <c:chart xmlns:c="http://schemas.openxmlformats.org/drawingml/2006/chart" xmlns:r="http://schemas.openxmlformats.org/officeDocument/2006/relationships" r:id="rId3"/>
                </a:graphicData>
              </a:graphic>
            </p:graphicFrame>
          </p:grpSp>
          <p:sp>
            <p:nvSpPr>
              <p:cNvPr id="42" name="Oval 41"/>
              <p:cNvSpPr/>
              <p:nvPr/>
            </p:nvSpPr>
            <p:spPr>
              <a:xfrm>
                <a:off x="4663332" y="3866575"/>
                <a:ext cx="616689" cy="616689"/>
              </a:xfrm>
              <a:prstGeom prst="ellipse">
                <a:avLst/>
              </a:prstGeom>
              <a:solidFill>
                <a:srgbClr val="7C2A7F"/>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rot="966360">
                <a:off x="7188014" y="3182821"/>
                <a:ext cx="616689" cy="616689"/>
              </a:xfrm>
              <a:prstGeom prst="ellipse">
                <a:avLst/>
              </a:prstGeom>
              <a:solidFill>
                <a:srgbClr val="019C7D"/>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rot="20926856">
                <a:off x="5340910" y="1314834"/>
                <a:ext cx="616689" cy="616689"/>
              </a:xfrm>
              <a:prstGeom prst="ellipse">
                <a:avLst/>
              </a:prstGeom>
              <a:solidFill>
                <a:srgbClr val="F6AB1E"/>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ounded Rectangle 65"/>
            <p:cNvSpPr/>
            <p:nvPr/>
          </p:nvSpPr>
          <p:spPr>
            <a:xfrm>
              <a:off x="5046697" y="4625763"/>
              <a:ext cx="775190" cy="71393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&lt;4</a:t>
              </a:r>
            </a:p>
          </p:txBody>
        </p:sp>
      </p:grpSp>
      <p:grpSp>
        <p:nvGrpSpPr>
          <p:cNvPr id="88" name="Group 87"/>
          <p:cNvGrpSpPr/>
          <p:nvPr/>
        </p:nvGrpSpPr>
        <p:grpSpPr>
          <a:xfrm>
            <a:off x="8152058" y="634481"/>
            <a:ext cx="4901429" cy="3192534"/>
            <a:chOff x="8396609" y="634481"/>
            <a:chExt cx="4901429" cy="3192534"/>
          </a:xfrm>
        </p:grpSpPr>
        <p:sp>
          <p:nvSpPr>
            <p:cNvPr id="6" name="Rounded Rectangle 5"/>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948193" y="1909615"/>
              <a:ext cx="2884444" cy="646331"/>
            </a:xfrm>
            <a:prstGeom prst="rect">
              <a:avLst/>
            </a:prstGeom>
            <a:noFill/>
          </p:spPr>
          <p:txBody>
            <a:bodyPr wrap="none" rtlCol="0">
              <a:spAutoFit/>
            </a:bodyPr>
            <a:lstStyle/>
            <a:p>
              <a:r>
                <a:rPr lang="en-US" sz="3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Choose your</a:t>
              </a:r>
              <a:endParaRPr lang="en-US" sz="40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 name="TextBox 7"/>
            <p:cNvSpPr txBox="1"/>
            <p:nvPr/>
          </p:nvSpPr>
          <p:spPr>
            <a:xfrm>
              <a:off x="8900419" y="2217196"/>
              <a:ext cx="2518638" cy="1200329"/>
            </a:xfrm>
            <a:prstGeom prst="rect">
              <a:avLst/>
            </a:prstGeom>
            <a:noFill/>
          </p:spPr>
          <p:txBody>
            <a:bodyPr wrap="none" rtlCol="0">
              <a:spAutoFit/>
            </a:bodyPr>
            <a:lstStyle/>
            <a:p>
              <a:r>
                <a:rPr lang="en-US" sz="72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Color</a:t>
              </a:r>
            </a:p>
          </p:txBody>
        </p:sp>
        <p:sp>
          <p:nvSpPr>
            <p:cNvPr id="9" name="TextBox 8"/>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9</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 name="TextBox 9"/>
            <p:cNvSpPr txBox="1"/>
            <p:nvPr/>
          </p:nvSpPr>
          <p:spPr>
            <a:xfrm>
              <a:off x="93983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1" name="TextBox 10"/>
            <p:cNvSpPr txBox="1"/>
            <p:nvPr/>
          </p:nvSpPr>
          <p:spPr>
            <a:xfrm>
              <a:off x="8953126" y="3051827"/>
              <a:ext cx="1704441" cy="646331"/>
            </a:xfrm>
            <a:prstGeom prst="rect">
              <a:avLst/>
            </a:prstGeom>
            <a:noFill/>
          </p:spPr>
          <p:txBody>
            <a:bodyPr wrap="none" rtlCol="0">
              <a:spAutoFit/>
            </a:bodyPr>
            <a:lstStyle/>
            <a:p>
              <a:r>
                <a:rPr lang="en-US" sz="36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palette</a:t>
              </a:r>
              <a:endParaRPr lang="en-US" sz="40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cxnSp>
        <p:nvCxnSpPr>
          <p:cNvPr id="51" name="Straight Connector 50"/>
          <p:cNvCxnSpPr>
            <a:stCxn id="48" idx="3"/>
            <a:endCxn id="42" idx="0"/>
          </p:cNvCxnSpPr>
          <p:nvPr/>
        </p:nvCxnSpPr>
        <p:spPr>
          <a:xfrm flipH="1">
            <a:off x="1113223" y="3761804"/>
            <a:ext cx="506132" cy="1987110"/>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42" idx="6"/>
            <a:endCxn id="47" idx="3"/>
          </p:cNvCxnSpPr>
          <p:nvPr/>
        </p:nvCxnSpPr>
        <p:spPr>
          <a:xfrm flipV="1">
            <a:off x="1421567" y="5522494"/>
            <a:ext cx="1946377" cy="534765"/>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7" idx="1"/>
            <a:endCxn id="48" idx="5"/>
          </p:cNvCxnSpPr>
          <p:nvPr/>
        </p:nvCxnSpPr>
        <p:spPr>
          <a:xfrm flipH="1" flipV="1">
            <a:off x="2047087" y="3676963"/>
            <a:ext cx="1441828" cy="1426581"/>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Group 83"/>
          <p:cNvGrpSpPr/>
          <p:nvPr/>
        </p:nvGrpSpPr>
        <p:grpSpPr>
          <a:xfrm>
            <a:off x="6490289" y="4388830"/>
            <a:ext cx="4893612" cy="1876717"/>
            <a:chOff x="6575351" y="4473892"/>
            <a:chExt cx="4893612" cy="1876717"/>
          </a:xfrm>
        </p:grpSpPr>
        <p:sp>
          <p:nvSpPr>
            <p:cNvPr id="80" name="Rounded Rectangle 79"/>
            <p:cNvSpPr/>
            <p:nvPr/>
          </p:nvSpPr>
          <p:spPr>
            <a:xfrm>
              <a:off x="6575351" y="4473892"/>
              <a:ext cx="3185337" cy="156837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p:cNvGrpSpPr/>
            <p:nvPr/>
          </p:nvGrpSpPr>
          <p:grpSpPr>
            <a:xfrm>
              <a:off x="6662813" y="4567349"/>
              <a:ext cx="3011915" cy="627027"/>
              <a:chOff x="1286764" y="403648"/>
              <a:chExt cx="3011915" cy="627027"/>
            </a:xfrm>
          </p:grpSpPr>
          <p:sp>
            <p:nvSpPr>
              <p:cNvPr id="68" name="TextBox 67"/>
              <p:cNvSpPr txBox="1"/>
              <p:nvPr/>
            </p:nvSpPr>
            <p:spPr>
              <a:xfrm>
                <a:off x="1286764" y="403648"/>
                <a:ext cx="3011915" cy="461665"/>
              </a:xfrm>
              <a:prstGeom prst="rect">
                <a:avLst/>
              </a:prstGeom>
              <a:noFill/>
            </p:spPr>
            <p:txBody>
              <a:bodyPr wrap="none" rtlCol="0">
                <a:spAutoFit/>
              </a:bodyPr>
              <a:lstStyle/>
              <a:p>
                <a:r>
                  <a:rPr lang="en-US" sz="2400" b="1" dirty="0">
                    <a:latin typeface="Leelawadee UI" panose="020B0502040204020203" pitchFamily="34" charset="-34"/>
                    <a:ea typeface="Ebrima" panose="02000000000000000000" pitchFamily="2" charset="0"/>
                    <a:cs typeface="Leelawadee UI" panose="020B0502040204020203" pitchFamily="34" charset="-34"/>
                  </a:rPr>
                  <a:t>MONOCHROMATIC</a:t>
                </a:r>
                <a:endParaRPr lang="en-US" sz="28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69" name="TextBox 68"/>
              <p:cNvSpPr txBox="1"/>
              <p:nvPr/>
            </p:nvSpPr>
            <p:spPr>
              <a:xfrm>
                <a:off x="1286764" y="692121"/>
                <a:ext cx="702436" cy="338554"/>
              </a:xfrm>
              <a:prstGeom prst="rect">
                <a:avLst/>
              </a:prstGeom>
              <a:noFill/>
            </p:spPr>
            <p:txBody>
              <a:bodyPr wrap="none" rtlCol="0">
                <a:spAutoFit/>
              </a:bodyPr>
              <a:lstStyle/>
              <a:p>
                <a:r>
                  <a:rPr lang="en-US" sz="1600" b="1" dirty="0">
                    <a:solidFill>
                      <a:schemeClr val="bg1">
                        <a:lumMod val="75000"/>
                      </a:schemeClr>
                    </a:solidFill>
                    <a:latin typeface="Leelawadee UI" panose="020B0502040204020203" pitchFamily="34" charset="-34"/>
                    <a:ea typeface="Ebrima" panose="02000000000000000000" pitchFamily="2" charset="0"/>
                    <a:cs typeface="Leelawadee UI" panose="020B0502040204020203" pitchFamily="34" charset="-34"/>
                  </a:rPr>
                  <a:t>Color</a:t>
                </a:r>
                <a:endParaRPr lang="en-US" b="1" dirty="0">
                  <a:solidFill>
                    <a:schemeClr val="bg1">
                      <a:lumMod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76" name="Group 75"/>
            <p:cNvGrpSpPr/>
            <p:nvPr/>
          </p:nvGrpSpPr>
          <p:grpSpPr>
            <a:xfrm>
              <a:off x="7723998" y="5733920"/>
              <a:ext cx="3744965" cy="616689"/>
              <a:chOff x="4610855" y="5320025"/>
              <a:chExt cx="3744965" cy="616689"/>
            </a:xfrm>
          </p:grpSpPr>
          <p:sp>
            <p:nvSpPr>
              <p:cNvPr id="70" name="Oval 69"/>
              <p:cNvSpPr/>
              <p:nvPr/>
            </p:nvSpPr>
            <p:spPr>
              <a:xfrm>
                <a:off x="4610855" y="5320025"/>
                <a:ext cx="616689" cy="616689"/>
              </a:xfrm>
              <a:prstGeom prst="ellipse">
                <a:avLst/>
              </a:prstGeom>
              <a:solidFill>
                <a:srgbClr val="7C2A7F"/>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p:cNvSpPr/>
              <p:nvPr/>
            </p:nvSpPr>
            <p:spPr>
              <a:xfrm>
                <a:off x="5392924" y="5320025"/>
                <a:ext cx="616689" cy="616689"/>
              </a:xfrm>
              <a:prstGeom prst="ellipse">
                <a:avLst/>
              </a:prstGeom>
              <a:solidFill>
                <a:srgbClr val="943296"/>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6174993" y="5320025"/>
                <a:ext cx="616689" cy="616689"/>
              </a:xfrm>
              <a:prstGeom prst="ellipse">
                <a:avLst/>
              </a:prstGeom>
              <a:solidFill>
                <a:srgbClr val="AD3AB0"/>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957062" y="5320025"/>
                <a:ext cx="616689" cy="616689"/>
              </a:xfrm>
              <a:prstGeom prst="ellipse">
                <a:avLst/>
              </a:prstGeom>
              <a:solidFill>
                <a:srgbClr val="BE43C1"/>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7739131" y="5320025"/>
                <a:ext cx="616689" cy="616689"/>
              </a:xfrm>
              <a:prstGeom prst="ellipse">
                <a:avLst/>
              </a:prstGeom>
              <a:solidFill>
                <a:srgbClr val="C75ECA"/>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83" name="Group 82"/>
          <p:cNvGrpSpPr/>
          <p:nvPr/>
        </p:nvGrpSpPr>
        <p:grpSpPr>
          <a:xfrm>
            <a:off x="2187277" y="327865"/>
            <a:ext cx="5638685" cy="3320629"/>
            <a:chOff x="3091046" y="434195"/>
            <a:chExt cx="5638685" cy="3320629"/>
          </a:xfrm>
        </p:grpSpPr>
        <p:sp>
          <p:nvSpPr>
            <p:cNvPr id="78" name="Rounded Rectangle 77"/>
            <p:cNvSpPr/>
            <p:nvPr/>
          </p:nvSpPr>
          <p:spPr>
            <a:xfrm>
              <a:off x="3091046" y="633263"/>
              <a:ext cx="2538083" cy="156837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3164796" y="723591"/>
              <a:ext cx="2094163" cy="627027"/>
              <a:chOff x="1286764" y="403648"/>
              <a:chExt cx="2094163" cy="627027"/>
            </a:xfrm>
          </p:grpSpPr>
          <p:sp>
            <p:nvSpPr>
              <p:cNvPr id="33" name="TextBox 32"/>
              <p:cNvSpPr txBox="1"/>
              <p:nvPr/>
            </p:nvSpPr>
            <p:spPr>
              <a:xfrm>
                <a:off x="1286764" y="403648"/>
                <a:ext cx="2094163" cy="461665"/>
              </a:xfrm>
              <a:prstGeom prst="rect">
                <a:avLst/>
              </a:prstGeom>
              <a:noFill/>
            </p:spPr>
            <p:txBody>
              <a:bodyPr wrap="none" rtlCol="0">
                <a:spAutoFit/>
              </a:bodyPr>
              <a:lstStyle/>
              <a:p>
                <a:r>
                  <a:rPr lang="en-US" sz="2400" b="1" dirty="0">
                    <a:latin typeface="Leelawadee UI" panose="020B0502040204020203" pitchFamily="34" charset="-34"/>
                    <a:ea typeface="Ebrima" panose="02000000000000000000" pitchFamily="2" charset="0"/>
                    <a:cs typeface="Leelawadee UI" panose="020B0502040204020203" pitchFamily="34" charset="-34"/>
                  </a:rPr>
                  <a:t>ANALOGOUS</a:t>
                </a:r>
                <a:endParaRPr lang="en-US" sz="2800" b="1" dirty="0">
                  <a:latin typeface="Leelawadee UI" panose="020B0502040204020203" pitchFamily="34" charset="-34"/>
                  <a:ea typeface="Ebrima" panose="02000000000000000000" pitchFamily="2" charset="0"/>
                  <a:cs typeface="Leelawadee UI" panose="020B0502040204020203" pitchFamily="34" charset="-34"/>
                </a:endParaRPr>
              </a:p>
            </p:txBody>
          </p:sp>
          <p:sp>
            <p:nvSpPr>
              <p:cNvPr id="34" name="TextBox 33"/>
              <p:cNvSpPr txBox="1"/>
              <p:nvPr/>
            </p:nvSpPr>
            <p:spPr>
              <a:xfrm>
                <a:off x="1286764" y="692121"/>
                <a:ext cx="793422" cy="338554"/>
              </a:xfrm>
              <a:prstGeom prst="rect">
                <a:avLst/>
              </a:prstGeom>
              <a:noFill/>
            </p:spPr>
            <p:txBody>
              <a:bodyPr wrap="none" rtlCol="0">
                <a:spAutoFit/>
              </a:bodyPr>
              <a:lstStyle/>
              <a:p>
                <a:r>
                  <a:rPr lang="en-US" sz="1600" b="1" dirty="0">
                    <a:solidFill>
                      <a:schemeClr val="bg1">
                        <a:lumMod val="75000"/>
                      </a:schemeClr>
                    </a:solidFill>
                    <a:latin typeface="Leelawadee UI" panose="020B0502040204020203" pitchFamily="34" charset="-34"/>
                    <a:ea typeface="Ebrima" panose="02000000000000000000" pitchFamily="2" charset="0"/>
                    <a:cs typeface="Leelawadee UI" panose="020B0502040204020203" pitchFamily="34" charset="-34"/>
                  </a:rPr>
                  <a:t>Colors</a:t>
                </a:r>
                <a:endParaRPr lang="en-US" b="1" dirty="0">
                  <a:solidFill>
                    <a:schemeClr val="bg1">
                      <a:lumMod val="7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grpSp>
          <p:nvGrpSpPr>
            <p:cNvPr id="43" name="Group 42"/>
            <p:cNvGrpSpPr/>
            <p:nvPr/>
          </p:nvGrpSpPr>
          <p:grpSpPr>
            <a:xfrm>
              <a:off x="4015013" y="434195"/>
              <a:ext cx="4714718" cy="3320629"/>
              <a:chOff x="-23512" y="1527822"/>
              <a:chExt cx="4714718" cy="3320629"/>
            </a:xfrm>
          </p:grpSpPr>
          <p:grpSp>
            <p:nvGrpSpPr>
              <p:cNvPr id="32" name="Group 31"/>
              <p:cNvGrpSpPr/>
              <p:nvPr/>
            </p:nvGrpSpPr>
            <p:grpSpPr>
              <a:xfrm>
                <a:off x="-23512" y="1527822"/>
                <a:ext cx="4714718" cy="3143146"/>
                <a:chOff x="-23512" y="1059986"/>
                <a:chExt cx="4714718" cy="3143146"/>
              </a:xfrm>
            </p:grpSpPr>
            <p:sp>
              <p:nvSpPr>
                <p:cNvPr id="24" name="Oval 23"/>
                <p:cNvSpPr/>
                <p:nvPr/>
              </p:nvSpPr>
              <p:spPr>
                <a:xfrm>
                  <a:off x="808075" y="1105787"/>
                  <a:ext cx="3051544" cy="305154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1" name="Chart 30"/>
                <p:cNvGraphicFramePr/>
                <p:nvPr>
                  <p:extLst>
                    <p:ext uri="{D42A27DB-BD31-4B8C-83A1-F6EECF244321}">
                      <p14:modId xmlns:p14="http://schemas.microsoft.com/office/powerpoint/2010/main" val="2141131518"/>
                    </p:ext>
                  </p:extLst>
                </p:nvPr>
              </p:nvGraphicFramePr>
              <p:xfrm>
                <a:off x="-23512" y="1059986"/>
                <a:ext cx="4714718" cy="3143146"/>
              </p:xfrm>
              <a:graphic>
                <a:graphicData uri="http://schemas.openxmlformats.org/drawingml/2006/chart">
                  <c:chart xmlns:c="http://schemas.openxmlformats.org/drawingml/2006/chart" xmlns:r="http://schemas.openxmlformats.org/officeDocument/2006/relationships" r:id="rId4"/>
                </a:graphicData>
              </a:graphic>
            </p:graphicFrame>
          </p:grpSp>
          <p:sp>
            <p:nvSpPr>
              <p:cNvPr id="36" name="Oval 35"/>
              <p:cNvSpPr/>
              <p:nvPr/>
            </p:nvSpPr>
            <p:spPr>
              <a:xfrm>
                <a:off x="1650056" y="4231762"/>
                <a:ext cx="616689" cy="616689"/>
              </a:xfrm>
              <a:prstGeom prst="ellipse">
                <a:avLst/>
              </a:prstGeom>
              <a:solidFill>
                <a:srgbClr val="7C2A7F"/>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06093" y="4210496"/>
                <a:ext cx="616689" cy="616689"/>
              </a:xfrm>
              <a:prstGeom prst="ellipse">
                <a:avLst/>
              </a:prstGeom>
              <a:solidFill>
                <a:srgbClr val="5D2B83"/>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3065314" y="3820776"/>
                <a:ext cx="616689" cy="616689"/>
              </a:xfrm>
              <a:prstGeom prst="ellipse">
                <a:avLst/>
              </a:prstGeom>
              <a:solidFill>
                <a:srgbClr val="3E2F82"/>
              </a:solidFill>
              <a:ln w="825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ounded Rectangle 78"/>
            <p:cNvSpPr/>
            <p:nvPr/>
          </p:nvSpPr>
          <p:spPr>
            <a:xfrm>
              <a:off x="3243524" y="1343219"/>
              <a:ext cx="775190" cy="71393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&lt;4</a:t>
              </a:r>
            </a:p>
          </p:txBody>
        </p:sp>
      </p:grpSp>
      <p:sp>
        <p:nvSpPr>
          <p:cNvPr id="85" name="Rounded Rectangle 84"/>
          <p:cNvSpPr/>
          <p:nvPr/>
        </p:nvSpPr>
        <p:spPr>
          <a:xfrm>
            <a:off x="6616841" y="5095358"/>
            <a:ext cx="775190" cy="713930"/>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a:solidFill>
                  <a:schemeClr val="bg1"/>
                </a:solidFill>
              </a:rPr>
              <a:t>&lt;6</a:t>
            </a:r>
          </a:p>
        </p:txBody>
      </p:sp>
    </p:spTree>
    <p:extLst>
      <p:ext uri="{BB962C8B-B14F-4D97-AF65-F5344CB8AC3E}">
        <p14:creationId xmlns:p14="http://schemas.microsoft.com/office/powerpoint/2010/main" val="2032654847"/>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67500" y="1148156"/>
            <a:ext cx="11655840" cy="524527"/>
          </a:xfrm>
        </p:spPr>
        <p:txBody>
          <a:bodyPr vert="horz" wrap="square" lIns="146304" tIns="91440" rIns="146304" bIns="91440" rtlCol="0" anchor="t">
            <a:noAutofit/>
          </a:bodyPr>
          <a:lstStyle/>
          <a:p>
            <a:r>
              <a:rPr lang="en-US" sz="2800" b="1" dirty="0">
                <a:latin typeface="+mn-lt"/>
              </a:rPr>
              <a:t>Things to remember when using colors</a:t>
            </a:r>
          </a:p>
        </p:txBody>
      </p:sp>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endParaRPr lang="en-US">
              <a:solidFill>
                <a:prstClr val="white"/>
              </a:solidFill>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noFill/>
        </p:spPr>
        <p:txBody>
          <a:bodyPr wrap="square" rtlCol="0">
            <a:spAutoFit/>
          </a:bodyPr>
          <a:lstStyle/>
          <a:p>
            <a:pPr defTabSz="914225"/>
            <a:r>
              <a:rPr lang="en-US" sz="3600" dirty="0">
                <a:solidFill>
                  <a:prstClr val="black"/>
                </a:solidFill>
                <a:latin typeface="Segoe UI" panose="020B0502040204020203" pitchFamily="34" charset="0"/>
                <a:cs typeface="Segoe UI" panose="020B0502040204020203" pitchFamily="34" charset="0"/>
              </a:rPr>
              <a:t>Art Behind Data Visualization </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sp>
        <p:nvSpPr>
          <p:cNvPr id="16" name="Rectangle 15"/>
          <p:cNvSpPr/>
          <p:nvPr/>
        </p:nvSpPr>
        <p:spPr>
          <a:xfrm>
            <a:off x="311584" y="1946263"/>
            <a:ext cx="11880415" cy="1938992"/>
          </a:xfrm>
          <a:prstGeom prst="rect">
            <a:avLst/>
          </a:prstGeom>
        </p:spPr>
        <p:txBody>
          <a:bodyPr wrap="square">
            <a:spAutoFit/>
          </a:bodyPr>
          <a:lstStyle/>
          <a:p>
            <a:pPr marL="285750" indent="-285750">
              <a:buFont typeface="Arial" panose="020B0604020202020204" pitchFamily="34" charset="0"/>
              <a:buChar char="•"/>
            </a:pPr>
            <a:r>
              <a:rPr lang="en-US" sz="2400" dirty="0">
                <a:latin typeface="+mj-lt"/>
              </a:rPr>
              <a:t>Do not have more than 3-5 colors display on a single visual (think of Short Term memory) </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The eye cannot differentiate more than 5 colors of same hue</a:t>
            </a:r>
          </a:p>
          <a:p>
            <a:pPr marL="285750" indent="-285750">
              <a:buFont typeface="Arial" panose="020B0604020202020204" pitchFamily="34" charset="0"/>
              <a:buChar char="•"/>
            </a:pPr>
            <a:endParaRPr lang="en-US" sz="2400" dirty="0">
              <a:latin typeface="+mj-lt"/>
            </a:endParaRPr>
          </a:p>
          <a:p>
            <a:pPr marL="285750" indent="-285750">
              <a:buFont typeface="Arial" panose="020B0604020202020204" pitchFamily="34" charset="0"/>
              <a:buChar char="•"/>
            </a:pPr>
            <a:r>
              <a:rPr lang="en-US" sz="2400" dirty="0">
                <a:latin typeface="+mj-lt"/>
              </a:rPr>
              <a:t>Try to have a semantic meaning for your colors (Red = Bad, Green = Good)</a:t>
            </a:r>
          </a:p>
        </p:txBody>
      </p:sp>
      <p:pic>
        <p:nvPicPr>
          <p:cNvPr id="17" name="Picture 16"/>
          <p:cNvPicPr>
            <a:picLocks noChangeAspect="1"/>
          </p:cNvPicPr>
          <p:nvPr/>
        </p:nvPicPr>
        <p:blipFill>
          <a:blip r:embed="rId4"/>
          <a:stretch>
            <a:fillRect/>
          </a:stretch>
        </p:blipFill>
        <p:spPr>
          <a:xfrm>
            <a:off x="1988830" y="4253857"/>
            <a:ext cx="1952545" cy="1984872"/>
          </a:xfrm>
          <a:prstGeom prst="rect">
            <a:avLst/>
          </a:prstGeom>
        </p:spPr>
      </p:pic>
      <p:pic>
        <p:nvPicPr>
          <p:cNvPr id="4" name="Picture 3"/>
          <p:cNvPicPr>
            <a:picLocks noChangeAspect="1"/>
          </p:cNvPicPr>
          <p:nvPr/>
        </p:nvPicPr>
        <p:blipFill>
          <a:blip r:embed="rId5"/>
          <a:stretch>
            <a:fillRect/>
          </a:stretch>
        </p:blipFill>
        <p:spPr>
          <a:xfrm>
            <a:off x="6591434" y="4253857"/>
            <a:ext cx="3656013" cy="1984872"/>
          </a:xfrm>
          <a:prstGeom prst="rect">
            <a:avLst/>
          </a:prstGeom>
        </p:spPr>
      </p:pic>
      <p:pic>
        <p:nvPicPr>
          <p:cNvPr id="18" name="Picture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69442" y="4883846"/>
            <a:ext cx="504303" cy="504303"/>
          </a:xfrm>
          <a:prstGeom prst="rect">
            <a:avLst/>
          </a:prstGeom>
        </p:spPr>
      </p:pic>
      <p:pic>
        <p:nvPicPr>
          <p:cNvPr id="19" name="Picture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3268" y="4883846"/>
            <a:ext cx="504303" cy="504303"/>
          </a:xfrm>
          <a:prstGeom prst="rect">
            <a:avLst/>
          </a:prstGeom>
        </p:spPr>
      </p:pic>
    </p:spTree>
    <p:extLst>
      <p:ext uri="{BB962C8B-B14F-4D97-AF65-F5344CB8AC3E}">
        <p14:creationId xmlns:p14="http://schemas.microsoft.com/office/powerpoint/2010/main" val="4234768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38" name="Rectangle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Connector 3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2" name="Picture 4" descr="Image result for hot dog stand windows color theme">
            <a:extLst>
              <a:ext uri="{FF2B5EF4-FFF2-40B4-BE49-F238E27FC236}">
                <a16:creationId xmlns:a16="http://schemas.microsoft.com/office/drawing/2014/main" id="{A33BA1DD-4195-4BC5-9862-CD676EF584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338" r="36452" b="-1"/>
          <a:stretch/>
        </p:blipFill>
        <p:spPr bwMode="auto">
          <a:xfrm>
            <a:off x="317635" y="321733"/>
            <a:ext cx="4160452" cy="621453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picture containing screenshot&#10;&#10;Description generated with very high confidence">
            <a:extLst>
              <a:ext uri="{FF2B5EF4-FFF2-40B4-BE49-F238E27FC236}">
                <a16:creationId xmlns:a16="http://schemas.microsoft.com/office/drawing/2014/main" id="{6331D40A-150C-4740-82A6-BB8396660C3B}"/>
              </a:ext>
            </a:extLst>
          </p:cNvPr>
          <p:cNvPicPr>
            <a:picLocks noChangeAspect="1"/>
          </p:cNvPicPr>
          <p:nvPr/>
        </p:nvPicPr>
        <p:blipFill rotWithShape="1">
          <a:blip r:embed="rId4">
            <a:extLst>
              <a:ext uri="{28A0092B-C50C-407E-A947-70E740481C1C}">
                <a14:useLocalDpi xmlns:a14="http://schemas.microsoft.com/office/drawing/2010/main" val="0"/>
              </a:ext>
            </a:extLst>
          </a:blip>
          <a:srcRect t="16211" r="2" b="28215"/>
          <a:stretch/>
        </p:blipFill>
        <p:spPr>
          <a:xfrm>
            <a:off x="4654296" y="299363"/>
            <a:ext cx="7217085" cy="3008188"/>
          </a:xfrm>
          <a:prstGeom prst="rect">
            <a:avLst/>
          </a:prstGeom>
        </p:spPr>
      </p:pic>
      <p:sp>
        <p:nvSpPr>
          <p:cNvPr id="7" name="Title 6">
            <a:extLst>
              <a:ext uri="{FF2B5EF4-FFF2-40B4-BE49-F238E27FC236}">
                <a16:creationId xmlns:a16="http://schemas.microsoft.com/office/drawing/2014/main" id="{8FA3F86F-7A00-4EA4-8708-4424F336CA50}"/>
              </a:ext>
            </a:extLst>
          </p:cNvPr>
          <p:cNvSpPr>
            <a:spLocks noGrp="1"/>
          </p:cNvSpPr>
          <p:nvPr>
            <p:ph type="title"/>
          </p:nvPr>
        </p:nvSpPr>
        <p:spPr>
          <a:xfrm>
            <a:off x="5021820" y="3927072"/>
            <a:ext cx="6465287" cy="1516014"/>
          </a:xfrm>
        </p:spPr>
        <p:txBody>
          <a:bodyPr vert="horz" lIns="91440" tIns="45720" rIns="91440" bIns="45720" rtlCol="0" anchor="b">
            <a:normAutofit/>
          </a:bodyPr>
          <a:lstStyle/>
          <a:p>
            <a:pPr algn="ctr">
              <a:lnSpc>
                <a:spcPct val="70000"/>
              </a:lnSpc>
            </a:pPr>
            <a:r>
              <a:rPr lang="en-US" sz="6000" dirty="0">
                <a:solidFill>
                  <a:schemeClr val="bg1"/>
                </a:solidFill>
              </a:rPr>
              <a:t>Palette </a:t>
            </a:r>
            <a:r>
              <a:rPr lang="en-US" sz="6000" kern="1200" dirty="0">
                <a:solidFill>
                  <a:schemeClr val="bg1"/>
                </a:solidFill>
                <a:latin typeface="+mj-lt"/>
                <a:ea typeface="+mj-ea"/>
                <a:cs typeface="+mj-cs"/>
              </a:rPr>
              <a:t>Demo</a:t>
            </a:r>
            <a:br>
              <a:rPr lang="en-US" kern="1200" dirty="0">
                <a:solidFill>
                  <a:schemeClr val="bg1"/>
                </a:solidFill>
                <a:latin typeface="+mj-lt"/>
                <a:ea typeface="+mj-ea"/>
                <a:cs typeface="+mj-cs"/>
              </a:rPr>
            </a:br>
            <a:br>
              <a:rPr lang="en-US" kern="1200" dirty="0">
                <a:solidFill>
                  <a:schemeClr val="bg1"/>
                </a:solidFill>
                <a:latin typeface="+mj-lt"/>
                <a:ea typeface="+mj-ea"/>
                <a:cs typeface="+mj-cs"/>
              </a:rPr>
            </a:br>
            <a:r>
              <a:rPr lang="en-US" sz="2200" i="1" kern="1200" dirty="0">
                <a:solidFill>
                  <a:schemeClr val="bg1"/>
                </a:solidFill>
                <a:latin typeface="+mj-lt"/>
                <a:ea typeface="+mj-ea"/>
                <a:cs typeface="+mj-cs"/>
              </a:rPr>
              <a:t>With Great Power Comes Great Responsibility</a:t>
            </a:r>
            <a:endParaRPr lang="en-US" i="1" kern="1200" dirty="0">
              <a:solidFill>
                <a:schemeClr val="bg1"/>
              </a:solidFill>
              <a:latin typeface="+mj-lt"/>
              <a:ea typeface="+mj-ea"/>
              <a:cs typeface="+mj-cs"/>
            </a:endParaRPr>
          </a:p>
        </p:txBody>
      </p:sp>
    </p:spTree>
    <p:extLst>
      <p:ext uri="{BB962C8B-B14F-4D97-AF65-F5344CB8AC3E}">
        <p14:creationId xmlns:p14="http://schemas.microsoft.com/office/powerpoint/2010/main" val="1986163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grpSp>
        <p:nvGrpSpPr>
          <p:cNvPr id="49" name="Group 48"/>
          <p:cNvGrpSpPr/>
          <p:nvPr/>
        </p:nvGrpSpPr>
        <p:grpSpPr>
          <a:xfrm>
            <a:off x="-2698291" y="2065480"/>
            <a:ext cx="4507841" cy="1371909"/>
            <a:chOff x="561456" y="1257386"/>
            <a:chExt cx="4507841" cy="1371909"/>
          </a:xfrm>
        </p:grpSpPr>
        <p:grpSp>
          <p:nvGrpSpPr>
            <p:cNvPr id="50" name="Group 49"/>
            <p:cNvGrpSpPr/>
            <p:nvPr/>
          </p:nvGrpSpPr>
          <p:grpSpPr>
            <a:xfrm>
              <a:off x="1533303" y="1257386"/>
              <a:ext cx="2212159" cy="839073"/>
              <a:chOff x="1485156" y="4944142"/>
              <a:chExt cx="2212159" cy="839073"/>
            </a:xfrm>
          </p:grpSpPr>
          <p:sp>
            <p:nvSpPr>
              <p:cNvPr id="54" name="Rounded Rectangle 53"/>
              <p:cNvSpPr/>
              <p:nvPr/>
            </p:nvSpPr>
            <p:spPr>
              <a:xfrm>
                <a:off x="1485156" y="5389811"/>
                <a:ext cx="2212159"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5" name="Rounded Rectangle 54"/>
              <p:cNvSpPr/>
              <p:nvPr/>
            </p:nvSpPr>
            <p:spPr>
              <a:xfrm>
                <a:off x="2414298" y="5130210"/>
                <a:ext cx="1283017"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6" name="Rounded Rectangle 55"/>
              <p:cNvSpPr/>
              <p:nvPr/>
            </p:nvSpPr>
            <p:spPr>
              <a:xfrm>
                <a:off x="2738331" y="4944142"/>
                <a:ext cx="628941"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51" name="Group 50"/>
            <p:cNvGrpSpPr/>
            <p:nvPr/>
          </p:nvGrpSpPr>
          <p:grpSpPr>
            <a:xfrm>
              <a:off x="561456" y="1820630"/>
              <a:ext cx="4507841" cy="808665"/>
              <a:chOff x="81879" y="5130210"/>
              <a:chExt cx="4507841" cy="653005"/>
            </a:xfrm>
          </p:grpSpPr>
          <p:sp>
            <p:nvSpPr>
              <p:cNvPr id="52" name="Rounded Rectangle 51"/>
              <p:cNvSpPr/>
              <p:nvPr/>
            </p:nvSpPr>
            <p:spPr>
              <a:xfrm>
                <a:off x="81879" y="5389811"/>
                <a:ext cx="4507841"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3" name="Rounded Rectangle 52"/>
              <p:cNvSpPr/>
              <p:nvPr/>
            </p:nvSpPr>
            <p:spPr>
              <a:xfrm>
                <a:off x="1708531" y="5130210"/>
                <a:ext cx="2030948"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grpSp>
        <p:nvGrpSpPr>
          <p:cNvPr id="44" name="Group 43"/>
          <p:cNvGrpSpPr/>
          <p:nvPr/>
        </p:nvGrpSpPr>
        <p:grpSpPr>
          <a:xfrm>
            <a:off x="2488359" y="237015"/>
            <a:ext cx="2167536" cy="808665"/>
            <a:chOff x="2422183" y="5130210"/>
            <a:chExt cx="2167536" cy="653005"/>
          </a:xfrm>
        </p:grpSpPr>
        <p:sp>
          <p:nvSpPr>
            <p:cNvPr id="45" name="Rounded Rectangle 44"/>
            <p:cNvSpPr/>
            <p:nvPr/>
          </p:nvSpPr>
          <p:spPr>
            <a:xfrm>
              <a:off x="2884966" y="5389811"/>
              <a:ext cx="1704753"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6" name="Rounded Rectangle 45"/>
            <p:cNvSpPr/>
            <p:nvPr/>
          </p:nvSpPr>
          <p:spPr>
            <a:xfrm>
              <a:off x="3714305" y="5130210"/>
              <a:ext cx="503275"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7" name="Rounded Rectangle 46"/>
            <p:cNvSpPr/>
            <p:nvPr/>
          </p:nvSpPr>
          <p:spPr>
            <a:xfrm>
              <a:off x="2422183" y="5260731"/>
              <a:ext cx="1512732"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grpSp>
        <p:nvGrpSpPr>
          <p:cNvPr id="57" name="Group 56"/>
          <p:cNvGrpSpPr/>
          <p:nvPr/>
        </p:nvGrpSpPr>
        <p:grpSpPr>
          <a:xfrm>
            <a:off x="8358581" y="3412303"/>
            <a:ext cx="2167536" cy="808665"/>
            <a:chOff x="2422183" y="5130210"/>
            <a:chExt cx="2167536" cy="653005"/>
          </a:xfrm>
        </p:grpSpPr>
        <p:sp>
          <p:nvSpPr>
            <p:cNvPr id="58" name="Rounded Rectangle 57"/>
            <p:cNvSpPr/>
            <p:nvPr/>
          </p:nvSpPr>
          <p:spPr>
            <a:xfrm>
              <a:off x="2884966" y="5389811"/>
              <a:ext cx="1704753"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9" name="Rounded Rectangle 58"/>
            <p:cNvSpPr/>
            <p:nvPr/>
          </p:nvSpPr>
          <p:spPr>
            <a:xfrm>
              <a:off x="3714305" y="5130210"/>
              <a:ext cx="503275"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60" name="Rounded Rectangle 59"/>
            <p:cNvSpPr/>
            <p:nvPr/>
          </p:nvSpPr>
          <p:spPr>
            <a:xfrm>
              <a:off x="2422183" y="5260731"/>
              <a:ext cx="1512732" cy="393404"/>
            </a:xfrm>
            <a:prstGeom prst="roundRect">
              <a:avLst>
                <a:gd name="adj" fmla="val 24775"/>
              </a:avLst>
            </a:prstGeom>
            <a:solidFill>
              <a:srgbClr val="F6D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grpSp>
      <p:sp>
        <p:nvSpPr>
          <p:cNvPr id="3" name="Freeform 2"/>
          <p:cNvSpPr/>
          <p:nvPr/>
        </p:nvSpPr>
        <p:spPr>
          <a:xfrm>
            <a:off x="1480984" y="369667"/>
            <a:ext cx="9648226" cy="6873344"/>
          </a:xfrm>
          <a:custGeom>
            <a:avLst/>
            <a:gdLst>
              <a:gd name="connsiteX0" fmla="*/ 0 w 9998242"/>
              <a:gd name="connsiteY0" fmla="*/ 5991726 h 7122695"/>
              <a:gd name="connsiteX1" fmla="*/ 120315 w 9998242"/>
              <a:gd name="connsiteY1" fmla="*/ 5197642 h 7122695"/>
              <a:gd name="connsiteX2" fmla="*/ 577515 w 9998242"/>
              <a:gd name="connsiteY2" fmla="*/ 4199021 h 7122695"/>
              <a:gd name="connsiteX3" fmla="*/ 926431 w 9998242"/>
              <a:gd name="connsiteY3" fmla="*/ 3272589 h 7122695"/>
              <a:gd name="connsiteX4" fmla="*/ 1888958 w 9998242"/>
              <a:gd name="connsiteY4" fmla="*/ 3561347 h 7122695"/>
              <a:gd name="connsiteX5" fmla="*/ 2105526 w 9998242"/>
              <a:gd name="connsiteY5" fmla="*/ 2875547 h 7122695"/>
              <a:gd name="connsiteX6" fmla="*/ 2382252 w 9998242"/>
              <a:gd name="connsiteY6" fmla="*/ 2779295 h 7122695"/>
              <a:gd name="connsiteX7" fmla="*/ 2719136 w 9998242"/>
              <a:gd name="connsiteY7" fmla="*/ 1239252 h 7122695"/>
              <a:gd name="connsiteX8" fmla="*/ 3056021 w 9998242"/>
              <a:gd name="connsiteY8" fmla="*/ 1130968 h 7122695"/>
              <a:gd name="connsiteX9" fmla="*/ 3188368 w 9998242"/>
              <a:gd name="connsiteY9" fmla="*/ 0 h 7122695"/>
              <a:gd name="connsiteX10" fmla="*/ 4379494 w 9998242"/>
              <a:gd name="connsiteY10" fmla="*/ 348916 h 7122695"/>
              <a:gd name="connsiteX11" fmla="*/ 4535905 w 9998242"/>
              <a:gd name="connsiteY11" fmla="*/ 577516 h 7122695"/>
              <a:gd name="connsiteX12" fmla="*/ 4788568 w 9998242"/>
              <a:gd name="connsiteY12" fmla="*/ 649705 h 7122695"/>
              <a:gd name="connsiteX13" fmla="*/ 4969042 w 9998242"/>
              <a:gd name="connsiteY13" fmla="*/ 962526 h 7122695"/>
              <a:gd name="connsiteX14" fmla="*/ 5101389 w 9998242"/>
              <a:gd name="connsiteY14" fmla="*/ 986589 h 7122695"/>
              <a:gd name="connsiteX15" fmla="*/ 5293894 w 9998242"/>
              <a:gd name="connsiteY15" fmla="*/ 2129589 h 7122695"/>
              <a:gd name="connsiteX16" fmla="*/ 5666873 w 9998242"/>
              <a:gd name="connsiteY16" fmla="*/ 2249905 h 7122695"/>
              <a:gd name="connsiteX17" fmla="*/ 6954252 w 9998242"/>
              <a:gd name="connsiteY17" fmla="*/ 3128210 h 7122695"/>
              <a:gd name="connsiteX18" fmla="*/ 7303168 w 9998242"/>
              <a:gd name="connsiteY18" fmla="*/ 3080084 h 7122695"/>
              <a:gd name="connsiteX19" fmla="*/ 8061158 w 9998242"/>
              <a:gd name="connsiteY19" fmla="*/ 2947737 h 7122695"/>
              <a:gd name="connsiteX20" fmla="*/ 8698831 w 9998242"/>
              <a:gd name="connsiteY20" fmla="*/ 4511842 h 7122695"/>
              <a:gd name="connsiteX21" fmla="*/ 9156031 w 9998242"/>
              <a:gd name="connsiteY21" fmla="*/ 4572000 h 7122695"/>
              <a:gd name="connsiteX22" fmla="*/ 9396663 w 9998242"/>
              <a:gd name="connsiteY22" fmla="*/ 5269831 h 7122695"/>
              <a:gd name="connsiteX23" fmla="*/ 9974179 w 9998242"/>
              <a:gd name="connsiteY23" fmla="*/ 5378116 h 7122695"/>
              <a:gd name="connsiteX24" fmla="*/ 9998242 w 9998242"/>
              <a:gd name="connsiteY24" fmla="*/ 6918158 h 7122695"/>
              <a:gd name="connsiteX25" fmla="*/ 156410 w 9998242"/>
              <a:gd name="connsiteY25" fmla="*/ 7122695 h 7122695"/>
              <a:gd name="connsiteX26" fmla="*/ 0 w 9998242"/>
              <a:gd name="connsiteY26" fmla="*/ 5991726 h 7122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998242" h="7122695">
                <a:moveTo>
                  <a:pt x="0" y="5991726"/>
                </a:moveTo>
                <a:lnTo>
                  <a:pt x="120315" y="5197642"/>
                </a:lnTo>
                <a:lnTo>
                  <a:pt x="577515" y="4199021"/>
                </a:lnTo>
                <a:lnTo>
                  <a:pt x="926431" y="3272589"/>
                </a:lnTo>
                <a:lnTo>
                  <a:pt x="1888958" y="3561347"/>
                </a:lnTo>
                <a:lnTo>
                  <a:pt x="2105526" y="2875547"/>
                </a:lnTo>
                <a:lnTo>
                  <a:pt x="2382252" y="2779295"/>
                </a:lnTo>
                <a:lnTo>
                  <a:pt x="2719136" y="1239252"/>
                </a:lnTo>
                <a:lnTo>
                  <a:pt x="3056021" y="1130968"/>
                </a:lnTo>
                <a:lnTo>
                  <a:pt x="3188368" y="0"/>
                </a:lnTo>
                <a:lnTo>
                  <a:pt x="4379494" y="348916"/>
                </a:lnTo>
                <a:lnTo>
                  <a:pt x="4535905" y="577516"/>
                </a:lnTo>
                <a:lnTo>
                  <a:pt x="4788568" y="649705"/>
                </a:lnTo>
                <a:lnTo>
                  <a:pt x="4969042" y="962526"/>
                </a:lnTo>
                <a:lnTo>
                  <a:pt x="5101389" y="986589"/>
                </a:lnTo>
                <a:lnTo>
                  <a:pt x="5293894" y="2129589"/>
                </a:lnTo>
                <a:lnTo>
                  <a:pt x="5666873" y="2249905"/>
                </a:lnTo>
                <a:lnTo>
                  <a:pt x="6954252" y="3128210"/>
                </a:lnTo>
                <a:lnTo>
                  <a:pt x="7303168" y="3080084"/>
                </a:lnTo>
                <a:lnTo>
                  <a:pt x="8061158" y="2947737"/>
                </a:lnTo>
                <a:lnTo>
                  <a:pt x="8698831" y="4511842"/>
                </a:lnTo>
                <a:lnTo>
                  <a:pt x="9156031" y="4572000"/>
                </a:lnTo>
                <a:lnTo>
                  <a:pt x="9396663" y="5269831"/>
                </a:lnTo>
                <a:lnTo>
                  <a:pt x="9974179" y="5378116"/>
                </a:lnTo>
                <a:lnTo>
                  <a:pt x="9998242" y="6918158"/>
                </a:lnTo>
                <a:lnTo>
                  <a:pt x="156410" y="7122695"/>
                </a:lnTo>
                <a:lnTo>
                  <a:pt x="0" y="5991726"/>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1453086" y="5433856"/>
            <a:ext cx="6054287" cy="1107996"/>
          </a:xfrm>
          <a:prstGeom prst="rect">
            <a:avLst/>
          </a:prstGeom>
          <a:noFill/>
        </p:spPr>
        <p:txBody>
          <a:bodyPr wrap="none" rtlCol="0">
            <a:spAutoFit/>
          </a:bodyPr>
          <a:lstStyle/>
          <a:p>
            <a:r>
              <a:rPr lang="en-US" sz="66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BACKGROUND</a:t>
            </a:r>
            <a:endParaRPr lang="en-US" sz="72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1" name="TextBox 60"/>
          <p:cNvSpPr txBox="1"/>
          <p:nvPr/>
        </p:nvSpPr>
        <p:spPr>
          <a:xfrm>
            <a:off x="1725714" y="4098850"/>
            <a:ext cx="4882280" cy="1796862"/>
          </a:xfrm>
          <a:prstGeom prst="rect">
            <a:avLst/>
          </a:prstGeom>
          <a:noFill/>
        </p:spPr>
        <p:txBody>
          <a:bodyPr wrap="none" rtlCol="0">
            <a:spAutoFit/>
          </a:bodyPr>
          <a:lstStyle/>
          <a:p>
            <a:r>
              <a:rPr lang="en-US" sz="115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COLOR</a:t>
            </a:r>
            <a:endParaRPr lang="en-US" sz="138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3" name="TextBox 62"/>
          <p:cNvSpPr txBox="1"/>
          <p:nvPr/>
        </p:nvSpPr>
        <p:spPr>
          <a:xfrm>
            <a:off x="6508940" y="4696576"/>
            <a:ext cx="3856695" cy="1069207"/>
          </a:xfrm>
          <a:prstGeom prst="rect">
            <a:avLst/>
          </a:prstGeom>
          <a:noFill/>
        </p:spPr>
        <p:txBody>
          <a:bodyPr wrap="none" rtlCol="0">
            <a:spAutoFit/>
          </a:bodyPr>
          <a:lstStyle/>
          <a:p>
            <a:r>
              <a:rPr lang="en-US" sz="66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BALANCE</a:t>
            </a:r>
            <a:endParaRPr lang="en-US" sz="72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5" name="TextBox 124"/>
          <p:cNvSpPr txBox="1"/>
          <p:nvPr/>
        </p:nvSpPr>
        <p:spPr>
          <a:xfrm>
            <a:off x="6851906" y="4322337"/>
            <a:ext cx="2855861" cy="683104"/>
          </a:xfrm>
          <a:prstGeom prst="rect">
            <a:avLst/>
          </a:prstGeom>
          <a:noFill/>
        </p:spPr>
        <p:txBody>
          <a:bodyPr wrap="none" rtlCol="0">
            <a:spAutoFit/>
          </a:bodyPr>
          <a:lstStyle/>
          <a:p>
            <a:r>
              <a:rPr lang="en-US" sz="40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SIMPLICITY</a:t>
            </a:r>
            <a:endParaRPr lang="en-US" sz="44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6" name="TextBox 125"/>
          <p:cNvSpPr txBox="1"/>
          <p:nvPr/>
        </p:nvSpPr>
        <p:spPr>
          <a:xfrm>
            <a:off x="7402212" y="5454679"/>
            <a:ext cx="3819827" cy="923330"/>
          </a:xfrm>
          <a:prstGeom prst="rect">
            <a:avLst/>
          </a:prstGeom>
          <a:noFill/>
        </p:spPr>
        <p:txBody>
          <a:bodyPr wrap="none" rtlCol="0">
            <a:spAutoFit/>
          </a:bodyPr>
          <a:lstStyle/>
          <a:p>
            <a:r>
              <a:rPr lang="en-US" sz="54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CONTRAST</a:t>
            </a:r>
            <a:endParaRPr lang="en-US" sz="60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7" name="TextBox 126"/>
          <p:cNvSpPr txBox="1"/>
          <p:nvPr/>
        </p:nvSpPr>
        <p:spPr>
          <a:xfrm>
            <a:off x="6448461" y="3681497"/>
            <a:ext cx="3124510" cy="923330"/>
          </a:xfrm>
          <a:prstGeom prst="rect">
            <a:avLst/>
          </a:prstGeom>
          <a:noFill/>
        </p:spPr>
        <p:txBody>
          <a:bodyPr wrap="none" rtlCol="0">
            <a:spAutoFit/>
          </a:bodyPr>
          <a:lstStyle/>
          <a:p>
            <a:r>
              <a:rPr lang="en-US" sz="54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SPACING</a:t>
            </a:r>
            <a:endParaRPr lang="en-US" sz="60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8" name="TextBox 127"/>
          <p:cNvSpPr txBox="1"/>
          <p:nvPr/>
        </p:nvSpPr>
        <p:spPr>
          <a:xfrm>
            <a:off x="2079166" y="3686057"/>
            <a:ext cx="4118118" cy="891006"/>
          </a:xfrm>
          <a:prstGeom prst="rect">
            <a:avLst/>
          </a:prstGeom>
          <a:noFill/>
        </p:spPr>
        <p:txBody>
          <a:bodyPr wrap="none" rtlCol="0">
            <a:spAutoFit/>
          </a:bodyPr>
          <a:lstStyle/>
          <a:p>
            <a:r>
              <a:rPr lang="en-US" sz="54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ALIGNMENT</a:t>
            </a:r>
            <a:endParaRPr lang="en-US" sz="60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9" name="TextBox 128"/>
          <p:cNvSpPr txBox="1"/>
          <p:nvPr/>
        </p:nvSpPr>
        <p:spPr>
          <a:xfrm>
            <a:off x="4523673" y="615969"/>
            <a:ext cx="1209974" cy="504903"/>
          </a:xfrm>
          <a:prstGeom prst="rect">
            <a:avLst/>
          </a:prstGeom>
          <a:noFill/>
        </p:spPr>
        <p:txBody>
          <a:bodyPr wrap="none" rtlCol="0">
            <a:spAutoFit/>
          </a:bodyPr>
          <a:lstStyle/>
          <a:p>
            <a:r>
              <a:rPr lang="en-US" sz="28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GRIDS</a:t>
            </a:r>
            <a:endParaRPr lang="en-US" sz="32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30" name="TextBox 129"/>
          <p:cNvSpPr txBox="1"/>
          <p:nvPr/>
        </p:nvSpPr>
        <p:spPr>
          <a:xfrm>
            <a:off x="4410322" y="893202"/>
            <a:ext cx="1786962" cy="801905"/>
          </a:xfrm>
          <a:prstGeom prst="rect">
            <a:avLst/>
          </a:prstGeom>
          <a:noFill/>
        </p:spPr>
        <p:txBody>
          <a:bodyPr wrap="none" rtlCol="0">
            <a:spAutoFit/>
          </a:bodyPr>
          <a:lstStyle/>
          <a:p>
            <a:r>
              <a:rPr lang="en-US" sz="48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LINES</a:t>
            </a:r>
            <a:endParaRPr lang="en-US" sz="54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31" name="TextBox 130"/>
          <p:cNvSpPr txBox="1"/>
          <p:nvPr/>
        </p:nvSpPr>
        <p:spPr>
          <a:xfrm>
            <a:off x="3350424" y="3079843"/>
            <a:ext cx="4680752" cy="891006"/>
          </a:xfrm>
          <a:prstGeom prst="rect">
            <a:avLst/>
          </a:prstGeom>
          <a:noFill/>
        </p:spPr>
        <p:txBody>
          <a:bodyPr wrap="none" rtlCol="0">
            <a:spAutoFit/>
          </a:bodyPr>
          <a:lstStyle/>
          <a:p>
            <a:r>
              <a:rPr lang="en-US" sz="54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CONSISTENCY</a:t>
            </a:r>
            <a:endParaRPr lang="en-US" sz="60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32" name="TextBox 131"/>
          <p:cNvSpPr txBox="1"/>
          <p:nvPr/>
        </p:nvSpPr>
        <p:spPr>
          <a:xfrm>
            <a:off x="3803063" y="2346107"/>
            <a:ext cx="3230206" cy="1069207"/>
          </a:xfrm>
          <a:prstGeom prst="rect">
            <a:avLst/>
          </a:prstGeom>
          <a:noFill/>
        </p:spPr>
        <p:txBody>
          <a:bodyPr wrap="none" rtlCol="0">
            <a:spAutoFit/>
          </a:bodyPr>
          <a:lstStyle/>
          <a:p>
            <a:r>
              <a:rPr lang="en-US" sz="66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SHAPES</a:t>
            </a:r>
            <a:endParaRPr lang="en-US" sz="72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33" name="TextBox 132"/>
          <p:cNvSpPr txBox="1"/>
          <p:nvPr/>
        </p:nvSpPr>
        <p:spPr>
          <a:xfrm>
            <a:off x="3933840" y="1287285"/>
            <a:ext cx="2574327" cy="1514709"/>
          </a:xfrm>
          <a:prstGeom prst="rect">
            <a:avLst/>
          </a:prstGeom>
          <a:noFill/>
        </p:spPr>
        <p:txBody>
          <a:bodyPr wrap="none" rtlCol="0">
            <a:spAutoFit/>
          </a:bodyPr>
          <a:lstStyle/>
          <a:p>
            <a:r>
              <a:rPr lang="en-US" sz="96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rPr>
              <a:t>SIZE</a:t>
            </a:r>
            <a:endParaRPr lang="en-US" sz="11500" b="1" dirty="0">
              <a:solidFill>
                <a:srgbClr val="FAE9A0"/>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 name="Rectangle 1"/>
          <p:cNvSpPr/>
          <p:nvPr/>
        </p:nvSpPr>
        <p:spPr>
          <a:xfrm>
            <a:off x="0" y="6215021"/>
            <a:ext cx="12192000" cy="668689"/>
          </a:xfrm>
          <a:prstGeom prst="rect">
            <a:avLst/>
          </a:prstGeom>
          <a:solidFill>
            <a:schemeClr val="tx1"/>
          </a:solidFill>
          <a:ln w="476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491916" y="6232358"/>
            <a:ext cx="9649326" cy="818147"/>
          </a:xfrm>
          <a:custGeom>
            <a:avLst/>
            <a:gdLst>
              <a:gd name="connsiteX0" fmla="*/ 96252 w 9649326"/>
              <a:gd name="connsiteY0" fmla="*/ 782053 h 818147"/>
              <a:gd name="connsiteX1" fmla="*/ 0 w 9649326"/>
              <a:gd name="connsiteY1" fmla="*/ 0 h 818147"/>
              <a:gd name="connsiteX2" fmla="*/ 9649326 w 9649326"/>
              <a:gd name="connsiteY2" fmla="*/ 0 h 818147"/>
              <a:gd name="connsiteX3" fmla="*/ 9637295 w 9649326"/>
              <a:gd name="connsiteY3" fmla="*/ 818147 h 818147"/>
              <a:gd name="connsiteX4" fmla="*/ 96252 w 9649326"/>
              <a:gd name="connsiteY4" fmla="*/ 782053 h 818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49326" h="818147">
                <a:moveTo>
                  <a:pt x="96252" y="782053"/>
                </a:moveTo>
                <a:lnTo>
                  <a:pt x="0" y="0"/>
                </a:lnTo>
                <a:lnTo>
                  <a:pt x="9649326" y="0"/>
                </a:lnTo>
                <a:lnTo>
                  <a:pt x="9637295" y="818147"/>
                </a:lnTo>
                <a:lnTo>
                  <a:pt x="96252" y="782053"/>
                </a:lnTo>
                <a:close/>
              </a:path>
            </a:pathLst>
          </a:cu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Box 68"/>
          <p:cNvSpPr txBox="1"/>
          <p:nvPr/>
        </p:nvSpPr>
        <p:spPr>
          <a:xfrm>
            <a:off x="7660421" y="280930"/>
            <a:ext cx="2669320" cy="1569660"/>
          </a:xfrm>
          <a:prstGeom prst="rect">
            <a:avLst/>
          </a:prstGeom>
          <a:noFill/>
        </p:spPr>
        <p:txBody>
          <a:bodyPr wrap="none" rtlCol="0">
            <a:spAutoFit/>
          </a:bodyPr>
          <a:lstStyle/>
          <a:p>
            <a:r>
              <a:rPr lang="en-US" sz="9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20%</a:t>
            </a:r>
            <a:endParaRPr lang="en-US" sz="11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Tree>
    <p:extLst>
      <p:ext uri="{BB962C8B-B14F-4D97-AF65-F5344CB8AC3E}">
        <p14:creationId xmlns:p14="http://schemas.microsoft.com/office/powerpoint/2010/main" val="340904259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1.25E-6 1.48148E-6 L 0.13815 -0.00046 " pathEditMode="relative" rAng="0" ptsTypes="AA">
                                      <p:cBhvr>
                                        <p:cTn id="6" dur="7500" fill="hold"/>
                                        <p:tgtEl>
                                          <p:spTgt spid="44"/>
                                        </p:tgtEl>
                                        <p:attrNameLst>
                                          <p:attrName>ppt_x</p:attrName>
                                          <p:attrName>ppt_y</p:attrName>
                                        </p:attrNameLst>
                                      </p:cBhvr>
                                      <p:rCtr x="6901" y="-23"/>
                                    </p:animMotion>
                                  </p:childTnLst>
                                </p:cTn>
                              </p:par>
                              <p:par>
                                <p:cTn id="7" presetID="42" presetClass="path" presetSubtype="0" accel="50000" decel="50000" fill="hold" nodeType="withEffect">
                                  <p:stCondLst>
                                    <p:cond delay="0"/>
                                  </p:stCondLst>
                                  <p:childTnLst>
                                    <p:animMotion origin="layout" path="M 8.33333E-7 -0.00324 L 0.13333 0.00046 " pathEditMode="relative" rAng="0" ptsTypes="AA">
                                      <p:cBhvr>
                                        <p:cTn id="8" dur="7500" fill="hold"/>
                                        <p:tgtEl>
                                          <p:spTgt spid="57"/>
                                        </p:tgtEl>
                                        <p:attrNameLst>
                                          <p:attrName>ppt_x</p:attrName>
                                          <p:attrName>ppt_y</p:attrName>
                                        </p:attrNameLst>
                                      </p:cBhvr>
                                      <p:rCtr x="6667" y="185"/>
                                    </p:animMotion>
                                  </p:childTnLst>
                                </p:cTn>
                              </p:par>
                              <p:par>
                                <p:cTn id="9" presetID="42" presetClass="path" presetSubtype="0" accel="50000" decel="50000" fill="hold" nodeType="withEffect">
                                  <p:stCondLst>
                                    <p:cond delay="0"/>
                                  </p:stCondLst>
                                  <p:childTnLst>
                                    <p:animMotion origin="layout" path="M -1.66667E-6 2.59259E-6 L 0.22005 0.00162 " pathEditMode="relative" rAng="0" ptsTypes="AA">
                                      <p:cBhvr>
                                        <p:cTn id="10" dur="7500" fill="hold"/>
                                        <p:tgtEl>
                                          <p:spTgt spid="49"/>
                                        </p:tgtEl>
                                        <p:attrNameLst>
                                          <p:attrName>ppt_x</p:attrName>
                                          <p:attrName>ppt_y</p:attrName>
                                        </p:attrNameLst>
                                      </p:cBhvr>
                                      <p:rCtr x="11003" y="69"/>
                                    </p:animMotion>
                                  </p:childTnLst>
                                </p:cTn>
                              </p:par>
                              <p:par>
                                <p:cTn id="11" presetID="10" presetClass="entr" presetSubtype="0" fill="hold" grpId="0" nodeType="withEffect">
                                  <p:stCondLst>
                                    <p:cond delay="0"/>
                                  </p:stCondLst>
                                  <p:childTnLst>
                                    <p:set>
                                      <p:cBhvr>
                                        <p:cTn id="12" dur="1" fill="hold">
                                          <p:stCondLst>
                                            <p:cond delay="0"/>
                                          </p:stCondLst>
                                        </p:cTn>
                                        <p:tgtEl>
                                          <p:spTgt spid="129"/>
                                        </p:tgtEl>
                                        <p:attrNameLst>
                                          <p:attrName>style.visibility</p:attrName>
                                        </p:attrNameLst>
                                      </p:cBhvr>
                                      <p:to>
                                        <p:strVal val="visible"/>
                                      </p:to>
                                    </p:set>
                                    <p:animEffect transition="in" filter="fade">
                                      <p:cBhvr>
                                        <p:cTn id="13" dur="500"/>
                                        <p:tgtEl>
                                          <p:spTgt spid="129"/>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30"/>
                                        </p:tgtEl>
                                        <p:attrNameLst>
                                          <p:attrName>style.visibility</p:attrName>
                                        </p:attrNameLst>
                                      </p:cBhvr>
                                      <p:to>
                                        <p:strVal val="visible"/>
                                      </p:to>
                                    </p:set>
                                    <p:animEffect transition="in" filter="fade">
                                      <p:cBhvr>
                                        <p:cTn id="16" dur="500"/>
                                        <p:tgtEl>
                                          <p:spTgt spid="130"/>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133"/>
                                        </p:tgtEl>
                                        <p:attrNameLst>
                                          <p:attrName>style.visibility</p:attrName>
                                        </p:attrNameLst>
                                      </p:cBhvr>
                                      <p:to>
                                        <p:strVal val="visible"/>
                                      </p:to>
                                    </p:set>
                                    <p:animEffect transition="in" filter="fade">
                                      <p:cBhvr>
                                        <p:cTn id="19" dur="500"/>
                                        <p:tgtEl>
                                          <p:spTgt spid="133"/>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132"/>
                                        </p:tgtEl>
                                        <p:attrNameLst>
                                          <p:attrName>style.visibility</p:attrName>
                                        </p:attrNameLst>
                                      </p:cBhvr>
                                      <p:to>
                                        <p:strVal val="visible"/>
                                      </p:to>
                                    </p:set>
                                    <p:animEffect transition="in" filter="fade">
                                      <p:cBhvr>
                                        <p:cTn id="22" dur="500"/>
                                        <p:tgtEl>
                                          <p:spTgt spid="132"/>
                                        </p:tgtEl>
                                      </p:cBhvr>
                                    </p:animEffect>
                                  </p:childTnLst>
                                </p:cTn>
                              </p:par>
                              <p:par>
                                <p:cTn id="23" presetID="10" presetClass="entr" presetSubtype="0" fill="hold" grpId="0" nodeType="withEffect">
                                  <p:stCondLst>
                                    <p:cond delay="2000"/>
                                  </p:stCondLst>
                                  <p:childTnLst>
                                    <p:set>
                                      <p:cBhvr>
                                        <p:cTn id="24" dur="1" fill="hold">
                                          <p:stCondLst>
                                            <p:cond delay="0"/>
                                          </p:stCondLst>
                                        </p:cTn>
                                        <p:tgtEl>
                                          <p:spTgt spid="131"/>
                                        </p:tgtEl>
                                        <p:attrNameLst>
                                          <p:attrName>style.visibility</p:attrName>
                                        </p:attrNameLst>
                                      </p:cBhvr>
                                      <p:to>
                                        <p:strVal val="visible"/>
                                      </p:to>
                                    </p:set>
                                    <p:animEffect transition="in" filter="fade">
                                      <p:cBhvr>
                                        <p:cTn id="25" dur="500"/>
                                        <p:tgtEl>
                                          <p:spTgt spid="131"/>
                                        </p:tgtEl>
                                      </p:cBhvr>
                                    </p:animEffect>
                                  </p:childTnLst>
                                </p:cTn>
                              </p:par>
                              <p:par>
                                <p:cTn id="26" presetID="10" presetClass="entr" presetSubtype="0" fill="hold" grpId="0" nodeType="withEffect">
                                  <p:stCondLst>
                                    <p:cond delay="2500"/>
                                  </p:stCondLst>
                                  <p:childTnLst>
                                    <p:set>
                                      <p:cBhvr>
                                        <p:cTn id="27" dur="1" fill="hold">
                                          <p:stCondLst>
                                            <p:cond delay="0"/>
                                          </p:stCondLst>
                                        </p:cTn>
                                        <p:tgtEl>
                                          <p:spTgt spid="128"/>
                                        </p:tgtEl>
                                        <p:attrNameLst>
                                          <p:attrName>style.visibility</p:attrName>
                                        </p:attrNameLst>
                                      </p:cBhvr>
                                      <p:to>
                                        <p:strVal val="visible"/>
                                      </p:to>
                                    </p:set>
                                    <p:animEffect transition="in" filter="fade">
                                      <p:cBhvr>
                                        <p:cTn id="28" dur="500"/>
                                        <p:tgtEl>
                                          <p:spTgt spid="128"/>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127"/>
                                        </p:tgtEl>
                                        <p:attrNameLst>
                                          <p:attrName>style.visibility</p:attrName>
                                        </p:attrNameLst>
                                      </p:cBhvr>
                                      <p:to>
                                        <p:strVal val="visible"/>
                                      </p:to>
                                    </p:set>
                                    <p:animEffect transition="in" filter="fade">
                                      <p:cBhvr>
                                        <p:cTn id="31" dur="500"/>
                                        <p:tgtEl>
                                          <p:spTgt spid="127"/>
                                        </p:tgtEl>
                                      </p:cBhvr>
                                    </p:animEffect>
                                  </p:childTnLst>
                                </p:cTn>
                              </p:par>
                              <p:par>
                                <p:cTn id="32" presetID="10" presetClass="entr" presetSubtype="0" fill="hold" grpId="0" nodeType="withEffect">
                                  <p:stCondLst>
                                    <p:cond delay="350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4000"/>
                                  </p:stCondLst>
                                  <p:childTnLst>
                                    <p:set>
                                      <p:cBhvr>
                                        <p:cTn id="36" dur="1" fill="hold">
                                          <p:stCondLst>
                                            <p:cond delay="0"/>
                                          </p:stCondLst>
                                        </p:cTn>
                                        <p:tgtEl>
                                          <p:spTgt spid="125"/>
                                        </p:tgtEl>
                                        <p:attrNameLst>
                                          <p:attrName>style.visibility</p:attrName>
                                        </p:attrNameLst>
                                      </p:cBhvr>
                                      <p:to>
                                        <p:strVal val="visible"/>
                                      </p:to>
                                    </p:set>
                                    <p:animEffect transition="in" filter="fade">
                                      <p:cBhvr>
                                        <p:cTn id="37" dur="500"/>
                                        <p:tgtEl>
                                          <p:spTgt spid="125"/>
                                        </p:tgtEl>
                                      </p:cBhvr>
                                    </p:animEffect>
                                  </p:childTnLst>
                                </p:cTn>
                              </p:par>
                              <p:par>
                                <p:cTn id="38" presetID="10" presetClass="entr" presetSubtype="0" fill="hold" grpId="0" nodeType="withEffect">
                                  <p:stCondLst>
                                    <p:cond delay="4500"/>
                                  </p:stCondLst>
                                  <p:childTnLst>
                                    <p:set>
                                      <p:cBhvr>
                                        <p:cTn id="39" dur="1" fill="hold">
                                          <p:stCondLst>
                                            <p:cond delay="0"/>
                                          </p:stCondLst>
                                        </p:cTn>
                                        <p:tgtEl>
                                          <p:spTgt spid="63"/>
                                        </p:tgtEl>
                                        <p:attrNameLst>
                                          <p:attrName>style.visibility</p:attrName>
                                        </p:attrNameLst>
                                      </p:cBhvr>
                                      <p:to>
                                        <p:strVal val="visible"/>
                                      </p:to>
                                    </p:set>
                                    <p:animEffect transition="in" filter="fade">
                                      <p:cBhvr>
                                        <p:cTn id="40" dur="500"/>
                                        <p:tgtEl>
                                          <p:spTgt spid="63"/>
                                        </p:tgtEl>
                                      </p:cBhvr>
                                    </p:animEffect>
                                  </p:childTnLst>
                                </p:cTn>
                              </p:par>
                              <p:par>
                                <p:cTn id="41" presetID="10" presetClass="entr" presetSubtype="0" fill="hold" grpId="0" nodeType="withEffect">
                                  <p:stCondLst>
                                    <p:cond delay="500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par>
                                <p:cTn id="44" presetID="10" presetClass="entr" presetSubtype="0" fill="hold" grpId="0" nodeType="withEffect">
                                  <p:stCondLst>
                                    <p:cond delay="5500"/>
                                  </p:stCondLst>
                                  <p:childTnLst>
                                    <p:set>
                                      <p:cBhvr>
                                        <p:cTn id="45" dur="1" fill="hold">
                                          <p:stCondLst>
                                            <p:cond delay="0"/>
                                          </p:stCondLst>
                                        </p:cTn>
                                        <p:tgtEl>
                                          <p:spTgt spid="126"/>
                                        </p:tgtEl>
                                        <p:attrNameLst>
                                          <p:attrName>style.visibility</p:attrName>
                                        </p:attrNameLst>
                                      </p:cBhvr>
                                      <p:to>
                                        <p:strVal val="visible"/>
                                      </p:to>
                                    </p:set>
                                    <p:animEffect transition="in" filter="fade">
                                      <p:cBhvr>
                                        <p:cTn id="46" dur="500"/>
                                        <p:tgtEl>
                                          <p:spTgt spid="126"/>
                                        </p:tgtEl>
                                      </p:cBhvr>
                                    </p:animEffect>
                                  </p:childTnLst>
                                </p:cTn>
                              </p:par>
                              <p:par>
                                <p:cTn id="47" presetID="42" presetClass="entr" presetSubtype="0" fill="hold" grpId="0" nodeType="withEffect">
                                  <p:stCondLst>
                                    <p:cond delay="6000"/>
                                  </p:stCondLst>
                                  <p:childTnLst>
                                    <p:set>
                                      <p:cBhvr>
                                        <p:cTn id="48" dur="1" fill="hold">
                                          <p:stCondLst>
                                            <p:cond delay="0"/>
                                          </p:stCondLst>
                                        </p:cTn>
                                        <p:tgtEl>
                                          <p:spTgt spid="69"/>
                                        </p:tgtEl>
                                        <p:attrNameLst>
                                          <p:attrName>style.visibility</p:attrName>
                                        </p:attrNameLst>
                                      </p:cBhvr>
                                      <p:to>
                                        <p:strVal val="visible"/>
                                      </p:to>
                                    </p:set>
                                    <p:animEffect transition="in" filter="fade">
                                      <p:cBhvr>
                                        <p:cTn id="49" dur="1000"/>
                                        <p:tgtEl>
                                          <p:spTgt spid="69"/>
                                        </p:tgtEl>
                                      </p:cBhvr>
                                    </p:animEffect>
                                    <p:anim calcmode="lin" valueType="num">
                                      <p:cBhvr>
                                        <p:cTn id="50" dur="1000" fill="hold"/>
                                        <p:tgtEl>
                                          <p:spTgt spid="69"/>
                                        </p:tgtEl>
                                        <p:attrNameLst>
                                          <p:attrName>ppt_x</p:attrName>
                                        </p:attrNameLst>
                                      </p:cBhvr>
                                      <p:tavLst>
                                        <p:tav tm="0">
                                          <p:val>
                                            <p:strVal val="#ppt_x"/>
                                          </p:val>
                                        </p:tav>
                                        <p:tav tm="100000">
                                          <p:val>
                                            <p:strVal val="#ppt_x"/>
                                          </p:val>
                                        </p:tav>
                                      </p:tavLst>
                                    </p:anim>
                                    <p:anim calcmode="lin" valueType="num">
                                      <p:cBhvr>
                                        <p:cTn id="51"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1" grpId="0"/>
      <p:bldP spid="63" grpId="0"/>
      <p:bldP spid="125" grpId="0"/>
      <p:bldP spid="126" grpId="0"/>
      <p:bldP spid="127" grpId="0"/>
      <p:bldP spid="128" grpId="0"/>
      <p:bldP spid="129" grpId="0"/>
      <p:bldP spid="130" grpId="0"/>
      <p:bldP spid="131" grpId="0"/>
      <p:bldP spid="132" grpId="0"/>
      <p:bldP spid="133" grpId="0"/>
      <p:bldP spid="6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pSp>
      <p:sp>
        <p:nvSpPr>
          <p:cNvPr id="2" name="Rectangle 1"/>
          <p:cNvSpPr/>
          <p:nvPr/>
        </p:nvSpPr>
        <p:spPr>
          <a:xfrm>
            <a:off x="841815" y="4286933"/>
            <a:ext cx="6819162" cy="1390833"/>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Table 142"/>
          <p:cNvGraphicFramePr>
            <a:graphicFrameLocks noGrp="1"/>
          </p:cNvGraphicFramePr>
          <p:nvPr/>
        </p:nvGraphicFramePr>
        <p:xfrm>
          <a:off x="1214359"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62" name="Group 161"/>
          <p:cNvGrpSpPr/>
          <p:nvPr/>
        </p:nvGrpSpPr>
        <p:grpSpPr>
          <a:xfrm>
            <a:off x="1232273" y="1101699"/>
            <a:ext cx="747239" cy="681199"/>
            <a:chOff x="4715701" y="1116633"/>
            <a:chExt cx="747239" cy="681199"/>
          </a:xfrm>
        </p:grpSpPr>
        <p:grpSp>
          <p:nvGrpSpPr>
            <p:cNvPr id="163" name="Group 162"/>
            <p:cNvGrpSpPr/>
            <p:nvPr/>
          </p:nvGrpSpPr>
          <p:grpSpPr>
            <a:xfrm>
              <a:off x="4715701" y="1193524"/>
              <a:ext cx="67245" cy="527439"/>
              <a:chOff x="4541525" y="1167397"/>
              <a:chExt cx="67245" cy="527439"/>
            </a:xfrm>
          </p:grpSpPr>
          <p:sp>
            <p:nvSpPr>
              <p:cNvPr id="169" name="Rectangle 168"/>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0" name="Rectangle 169"/>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1" name="Rectangle 170"/>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2" name="Rectangle 171"/>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64" name="Group 163"/>
            <p:cNvGrpSpPr/>
            <p:nvPr/>
          </p:nvGrpSpPr>
          <p:grpSpPr>
            <a:xfrm>
              <a:off x="4782946" y="1116633"/>
              <a:ext cx="679994" cy="681199"/>
              <a:chOff x="4782946" y="1116633"/>
              <a:chExt cx="679994" cy="681199"/>
            </a:xfrm>
          </p:grpSpPr>
          <p:sp>
            <p:nvSpPr>
              <p:cNvPr id="165" name="Rectangle 164"/>
              <p:cNvSpPr/>
              <p:nvPr/>
            </p:nvSpPr>
            <p:spPr>
              <a:xfrm>
                <a:off x="4782946" y="1116633"/>
                <a:ext cx="679994" cy="215444"/>
              </a:xfrm>
              <a:prstGeom prst="rect">
                <a:avLst/>
              </a:prstGeom>
            </p:spPr>
            <p:txBody>
              <a:bodyPr wrap="none">
                <a:spAutoFit/>
              </a:bodyPr>
              <a:lstStyle/>
              <a:p>
                <a:r>
                  <a:rPr lang="la-Latn" sz="800" dirty="0">
                    <a:solidFill>
                      <a:schemeClr val="bg1"/>
                    </a:solidFill>
                    <a:effectLst/>
                  </a:rPr>
                  <a:t>consectetur</a:t>
                </a:r>
                <a:endParaRPr lang="en-US" dirty="0">
                  <a:solidFill>
                    <a:schemeClr val="bg1"/>
                  </a:solidFill>
                </a:endParaRPr>
              </a:p>
            </p:txBody>
          </p:sp>
          <p:sp>
            <p:nvSpPr>
              <p:cNvPr id="166" name="Rectangle 165"/>
              <p:cNvSpPr/>
              <p:nvPr/>
            </p:nvSpPr>
            <p:spPr>
              <a:xfrm>
                <a:off x="4782946" y="1271885"/>
                <a:ext cx="679994" cy="215444"/>
              </a:xfrm>
              <a:prstGeom prst="rect">
                <a:avLst/>
              </a:prstGeom>
            </p:spPr>
            <p:txBody>
              <a:bodyPr wrap="none">
                <a:spAutoFit/>
              </a:bodyPr>
              <a:lstStyle/>
              <a:p>
                <a:r>
                  <a:rPr lang="la-Latn" sz="800" dirty="0">
                    <a:solidFill>
                      <a:schemeClr val="bg1">
                        <a:alpha val="28000"/>
                      </a:schemeClr>
                    </a:solidFill>
                    <a:effectLst/>
                  </a:rPr>
                  <a:t>consectetur</a:t>
                </a:r>
                <a:endParaRPr lang="en-US" dirty="0">
                  <a:solidFill>
                    <a:schemeClr val="bg1">
                      <a:alpha val="28000"/>
                    </a:schemeClr>
                  </a:solidFill>
                </a:endParaRPr>
              </a:p>
            </p:txBody>
          </p:sp>
          <p:sp>
            <p:nvSpPr>
              <p:cNvPr id="167" name="Rectangle 166"/>
              <p:cNvSpPr/>
              <p:nvPr/>
            </p:nvSpPr>
            <p:spPr>
              <a:xfrm>
                <a:off x="4782946" y="1427137"/>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sp>
            <p:nvSpPr>
              <p:cNvPr id="168" name="Rectangle 167"/>
              <p:cNvSpPr/>
              <p:nvPr/>
            </p:nvSpPr>
            <p:spPr>
              <a:xfrm>
                <a:off x="4782946" y="1582388"/>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grpSp>
      </p:grpSp>
      <p:grpSp>
        <p:nvGrpSpPr>
          <p:cNvPr id="173" name="Group 172"/>
          <p:cNvGrpSpPr/>
          <p:nvPr/>
        </p:nvGrpSpPr>
        <p:grpSpPr>
          <a:xfrm>
            <a:off x="3295741" y="1033489"/>
            <a:ext cx="1919766" cy="2406305"/>
            <a:chOff x="7025539" y="1033489"/>
            <a:chExt cx="1919766" cy="2406305"/>
          </a:xfrm>
        </p:grpSpPr>
        <p:graphicFrame>
          <p:nvGraphicFramePr>
            <p:cNvPr id="174" name="Chart 173"/>
            <p:cNvGraphicFramePr/>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175" name="TextBox 174"/>
            <p:cNvSpPr txBox="1"/>
            <p:nvPr/>
          </p:nvSpPr>
          <p:spPr>
            <a:xfrm>
              <a:off x="7197087" y="2302287"/>
              <a:ext cx="1565296"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76" name="TextBox 175"/>
            <p:cNvSpPr txBox="1"/>
            <p:nvPr/>
          </p:nvSpPr>
          <p:spPr>
            <a:xfrm>
              <a:off x="7366148" y="1557271"/>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7" name="TextBox 176"/>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78" name="Group 177"/>
          <p:cNvGrpSpPr/>
          <p:nvPr/>
        </p:nvGrpSpPr>
        <p:grpSpPr>
          <a:xfrm>
            <a:off x="5980070" y="1237636"/>
            <a:ext cx="1419544" cy="1906114"/>
            <a:chOff x="9709868" y="1237636"/>
            <a:chExt cx="1419544" cy="1906114"/>
          </a:xfrm>
        </p:grpSpPr>
        <p:graphicFrame>
          <p:nvGraphicFramePr>
            <p:cNvPr id="179" name="Chart 178"/>
            <p:cNvGraphicFramePr/>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80" name="TextBox 179"/>
            <p:cNvSpPr txBox="1"/>
            <p:nvPr/>
          </p:nvSpPr>
          <p:spPr>
            <a:xfrm>
              <a:off x="9814251" y="2248590"/>
              <a:ext cx="1239923"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81" name="TextBox 18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2" name="TextBox 181"/>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83" name="Group 182"/>
          <p:cNvGrpSpPr/>
          <p:nvPr/>
        </p:nvGrpSpPr>
        <p:grpSpPr>
          <a:xfrm>
            <a:off x="1117993" y="1938219"/>
            <a:ext cx="1378047" cy="769441"/>
            <a:chOff x="4847791" y="2012650"/>
            <a:chExt cx="1378047" cy="769441"/>
          </a:xfrm>
        </p:grpSpPr>
        <p:grpSp>
          <p:nvGrpSpPr>
            <p:cNvPr id="184" name="Group 183"/>
            <p:cNvGrpSpPr/>
            <p:nvPr/>
          </p:nvGrpSpPr>
          <p:grpSpPr>
            <a:xfrm>
              <a:off x="4847791" y="2012650"/>
              <a:ext cx="1378047" cy="769441"/>
              <a:chOff x="4847791" y="2012650"/>
              <a:chExt cx="1378047" cy="769441"/>
            </a:xfrm>
          </p:grpSpPr>
          <p:sp>
            <p:nvSpPr>
              <p:cNvPr id="187" name="TextBox 186"/>
              <p:cNvSpPr txBox="1"/>
              <p:nvPr/>
            </p:nvSpPr>
            <p:spPr>
              <a:xfrm>
                <a:off x="4847791" y="2012650"/>
                <a:ext cx="832279"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8" name="Right Triangle 18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p:cNvSpPr txBox="1"/>
              <p:nvPr/>
            </p:nvSpPr>
            <p:spPr>
              <a:xfrm>
                <a:off x="5731792" y="2476016"/>
                <a:ext cx="494046" cy="246221"/>
              </a:xfrm>
              <a:prstGeom prst="rect">
                <a:avLst/>
              </a:prstGeom>
              <a:noFill/>
            </p:spPr>
            <p:txBody>
              <a:bodyPr wrap="none" rtlCol="0">
                <a:spAutoFit/>
              </a:bodyPr>
              <a:lstStyle/>
              <a:p>
                <a:r>
                  <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90" name="Group 189"/>
              <p:cNvGrpSpPr/>
              <p:nvPr/>
            </p:nvGrpSpPr>
            <p:grpSpPr>
              <a:xfrm>
                <a:off x="5634268" y="2243690"/>
                <a:ext cx="497234" cy="247319"/>
                <a:chOff x="5698048" y="2283857"/>
                <a:chExt cx="497234" cy="247319"/>
              </a:xfrm>
            </p:grpSpPr>
            <p:sp>
              <p:nvSpPr>
                <p:cNvPr id="191" name="Rounded Rectangle 19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Rectangle 184"/>
            <p:cNvSpPr/>
            <p:nvPr/>
          </p:nvSpPr>
          <p:spPr>
            <a:xfrm>
              <a:off x="4987000"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grpSp>
      <p:sp>
        <p:nvSpPr>
          <p:cNvPr id="198" name="Isosceles Triangle 197"/>
          <p:cNvSpPr/>
          <p:nvPr/>
        </p:nvSpPr>
        <p:spPr>
          <a:xfrm rot="802322">
            <a:off x="4308771" y="1261197"/>
            <a:ext cx="124150" cy="997330"/>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6624248" y="1428192"/>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024342" y="3047844"/>
            <a:ext cx="6514752" cy="1043736"/>
            <a:chOff x="4754140" y="3047844"/>
            <a:chExt cx="6514752" cy="1043736"/>
          </a:xfrm>
        </p:grpSpPr>
        <p:graphicFrame>
          <p:nvGraphicFramePr>
            <p:cNvPr id="73" name="Chart 7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4" name="Rectangle 3"/>
          <p:cNvSpPr/>
          <p:nvPr/>
        </p:nvSpPr>
        <p:spPr>
          <a:xfrm>
            <a:off x="1024342" y="2947670"/>
            <a:ext cx="6588705" cy="115617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024342" y="3047844"/>
            <a:ext cx="6514752" cy="1043736"/>
            <a:chOff x="4754140" y="3047844"/>
            <a:chExt cx="6514752" cy="1043736"/>
          </a:xfrm>
        </p:grpSpPr>
        <p:graphicFrame>
          <p:nvGraphicFramePr>
            <p:cNvPr id="83" name="Chart 8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1" name="Rectangle 90"/>
          <p:cNvSpPr/>
          <p:nvPr/>
        </p:nvSpPr>
        <p:spPr>
          <a:xfrm>
            <a:off x="1036891" y="2947267"/>
            <a:ext cx="6514752" cy="11560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1024342" y="3047844"/>
            <a:ext cx="6514752" cy="1043736"/>
            <a:chOff x="4754140" y="3047844"/>
            <a:chExt cx="6514752" cy="1043736"/>
          </a:xfrm>
        </p:grpSpPr>
        <p:graphicFrame>
          <p:nvGraphicFramePr>
            <p:cNvPr id="86" name="Chart 85"/>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7"/>
            </a:graphicData>
          </a:graphic>
        </p:graphicFrame>
        <p:sp>
          <p:nvSpPr>
            <p:cNvPr id="87" name="TextBox 86"/>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2" name="Rectangle 91"/>
          <p:cNvSpPr/>
          <p:nvPr/>
        </p:nvSpPr>
        <p:spPr>
          <a:xfrm>
            <a:off x="994678" y="2949824"/>
            <a:ext cx="6514752" cy="114175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1024342" y="3047844"/>
            <a:ext cx="6514752" cy="1043736"/>
            <a:chOff x="4754140" y="3047844"/>
            <a:chExt cx="6514752" cy="1043736"/>
          </a:xfrm>
        </p:grpSpPr>
        <p:graphicFrame>
          <p:nvGraphicFramePr>
            <p:cNvPr id="89" name="Chart 88"/>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8"/>
            </a:graphicData>
          </a:graphic>
        </p:graphicFrame>
        <p:sp>
          <p:nvSpPr>
            <p:cNvPr id="90" name="TextBox 89"/>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5" name="Rectangle 94"/>
          <p:cNvSpPr/>
          <p:nvPr/>
        </p:nvSpPr>
        <p:spPr>
          <a:xfrm>
            <a:off x="841815" y="4286933"/>
            <a:ext cx="6827223" cy="13907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aphicFrame>
        <p:nvGraphicFramePr>
          <p:cNvPr id="96" name="Table 95"/>
          <p:cNvGraphicFramePr>
            <a:graphicFrameLocks noGrp="1"/>
          </p:cNvGraphicFramePr>
          <p:nvPr/>
        </p:nvGraphicFramePr>
        <p:xfrm>
          <a:off x="838813" y="4286871"/>
          <a:ext cx="6822162" cy="1390834"/>
        </p:xfrm>
        <a:graphic>
          <a:graphicData uri="http://schemas.openxmlformats.org/drawingml/2006/table">
            <a:tbl>
              <a:tblPr firstRow="1" bandRow="1">
                <a:tableStyleId>{F5AB1C69-6EDB-4FF4-983F-18BD219EF322}</a:tableStyleId>
              </a:tblPr>
              <a:tblGrid>
                <a:gridCol w="1361366">
                  <a:extLst>
                    <a:ext uri="{9D8B030D-6E8A-4147-A177-3AD203B41FA5}">
                      <a16:colId xmlns:a16="http://schemas.microsoft.com/office/drawing/2014/main" val="1167939584"/>
                    </a:ext>
                  </a:extLst>
                </a:gridCol>
                <a:gridCol w="1365199">
                  <a:extLst>
                    <a:ext uri="{9D8B030D-6E8A-4147-A177-3AD203B41FA5}">
                      <a16:colId xmlns:a16="http://schemas.microsoft.com/office/drawing/2014/main" val="92675983"/>
                    </a:ext>
                  </a:extLst>
                </a:gridCol>
                <a:gridCol w="1365199">
                  <a:extLst>
                    <a:ext uri="{9D8B030D-6E8A-4147-A177-3AD203B41FA5}">
                      <a16:colId xmlns:a16="http://schemas.microsoft.com/office/drawing/2014/main" val="3862013556"/>
                    </a:ext>
                  </a:extLst>
                </a:gridCol>
                <a:gridCol w="1365199">
                  <a:extLst>
                    <a:ext uri="{9D8B030D-6E8A-4147-A177-3AD203B41FA5}">
                      <a16:colId xmlns:a16="http://schemas.microsoft.com/office/drawing/2014/main" val="1167184307"/>
                    </a:ext>
                  </a:extLst>
                </a:gridCol>
                <a:gridCol w="1365199">
                  <a:extLst>
                    <a:ext uri="{9D8B030D-6E8A-4147-A177-3AD203B41FA5}">
                      <a16:colId xmlns:a16="http://schemas.microsoft.com/office/drawing/2014/main" val="1907940531"/>
                    </a:ext>
                  </a:extLst>
                </a:gridCol>
              </a:tblGrid>
              <a:tr h="293838">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274249">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97" name="Group 96"/>
          <p:cNvGrpSpPr/>
          <p:nvPr/>
        </p:nvGrpSpPr>
        <p:grpSpPr>
          <a:xfrm>
            <a:off x="8097470" y="1737138"/>
            <a:ext cx="4901429" cy="3192534"/>
            <a:chOff x="8396609" y="634481"/>
            <a:chExt cx="4901429" cy="3192534"/>
          </a:xfrm>
        </p:grpSpPr>
        <p:sp>
          <p:nvSpPr>
            <p:cNvPr id="98" name="Rounded Rectangle 97"/>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p:cNvSpPr txBox="1"/>
            <p:nvPr/>
          </p:nvSpPr>
          <p:spPr>
            <a:xfrm>
              <a:off x="8917897" y="2749716"/>
              <a:ext cx="2718436"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parts of a page</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2" name="TextBox 101"/>
            <p:cNvSpPr txBox="1"/>
            <p:nvPr/>
          </p:nvSpPr>
          <p:spPr>
            <a:xfrm>
              <a:off x="8900419" y="1909406"/>
              <a:ext cx="2188420" cy="707886"/>
            </a:xfrm>
            <a:prstGeom prst="rect">
              <a:avLst/>
            </a:prstGeom>
            <a:noFill/>
          </p:spPr>
          <p:txBody>
            <a:bodyPr wrap="none" rtlCol="0">
              <a:spAutoFit/>
            </a:bodyPr>
            <a:lstStyle/>
            <a:p>
              <a:r>
                <a:rPr lang="en-US" sz="40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Enhance</a:t>
              </a:r>
            </a:p>
          </p:txBody>
        </p:sp>
        <p:sp>
          <p:nvSpPr>
            <p:cNvPr id="103" name="TextBox 102"/>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1</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4" name="TextBox 103"/>
            <p:cNvSpPr txBox="1"/>
            <p:nvPr/>
          </p:nvSpPr>
          <p:spPr>
            <a:xfrm>
              <a:off x="98874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5" name="TextBox 104"/>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106" name="TextBox 105"/>
          <p:cNvSpPr txBox="1"/>
          <p:nvPr/>
        </p:nvSpPr>
        <p:spPr>
          <a:xfrm>
            <a:off x="8587081" y="3529388"/>
            <a:ext cx="2549801"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the important</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7" name="TextBox 106"/>
          <p:cNvSpPr txBox="1"/>
          <p:nvPr/>
        </p:nvSpPr>
        <p:spPr>
          <a:xfrm>
            <a:off x="9050203" y="1895126"/>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0</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Tree>
    <p:extLst>
      <p:ext uri="{BB962C8B-B14F-4D97-AF65-F5344CB8AC3E}">
        <p14:creationId xmlns:p14="http://schemas.microsoft.com/office/powerpoint/2010/main" val="233671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solidFill>
              <a:srgbClr val="F2C811"/>
            </a:solidFill>
            <a:ln w="317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gr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8917897" y="2749716"/>
              <a:ext cx="2718436"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parts of a page</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7" name="TextBox 76"/>
            <p:cNvSpPr txBox="1"/>
            <p:nvPr/>
          </p:nvSpPr>
          <p:spPr>
            <a:xfrm>
              <a:off x="8900419" y="1909406"/>
              <a:ext cx="2188420" cy="707886"/>
            </a:xfrm>
            <a:prstGeom prst="rect">
              <a:avLst/>
            </a:prstGeom>
            <a:noFill/>
          </p:spPr>
          <p:txBody>
            <a:bodyPr wrap="none" rtlCol="0">
              <a:spAutoFit/>
            </a:bodyPr>
            <a:lstStyle/>
            <a:p>
              <a:r>
                <a:rPr lang="en-US" sz="4000" b="1" dirty="0">
                  <a:solidFill>
                    <a:schemeClr val="bg1">
                      <a:lumMod val="85000"/>
                    </a:schemeClr>
                  </a:solidFill>
                  <a:latin typeface="Leelawadee UI" panose="020B0502040204020203" pitchFamily="34" charset="-34"/>
                  <a:ea typeface="Ebrima" panose="02000000000000000000" pitchFamily="2" charset="0"/>
                  <a:cs typeface="Leelawadee UI" panose="020B0502040204020203" pitchFamily="34" charset="-34"/>
                </a:rPr>
                <a:t>Enhance</a:t>
              </a:r>
            </a:p>
          </p:txBody>
        </p:sp>
        <p:sp>
          <p:nvSpPr>
            <p:cNvPr id="78" name="TextBox 77"/>
            <p:cNvSpPr txBox="1"/>
            <p:nvPr/>
          </p:nvSpPr>
          <p:spPr>
            <a:xfrm>
              <a:off x="8829620" y="802063"/>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1</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79" name="TextBox 78"/>
            <p:cNvSpPr txBox="1"/>
            <p:nvPr/>
          </p:nvSpPr>
          <p:spPr>
            <a:xfrm>
              <a:off x="9887460" y="790363"/>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2" name="Rectangle 1"/>
          <p:cNvSpPr/>
          <p:nvPr/>
        </p:nvSpPr>
        <p:spPr>
          <a:xfrm>
            <a:off x="841815" y="4286933"/>
            <a:ext cx="6819162" cy="1390833"/>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Table 142"/>
          <p:cNvGraphicFramePr>
            <a:graphicFrameLocks noGrp="1"/>
          </p:cNvGraphicFramePr>
          <p:nvPr/>
        </p:nvGraphicFramePr>
        <p:xfrm>
          <a:off x="1214359"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62" name="Group 161"/>
          <p:cNvGrpSpPr/>
          <p:nvPr/>
        </p:nvGrpSpPr>
        <p:grpSpPr>
          <a:xfrm>
            <a:off x="1232273" y="1101699"/>
            <a:ext cx="747239" cy="681199"/>
            <a:chOff x="4715701" y="1116633"/>
            <a:chExt cx="747239" cy="681199"/>
          </a:xfrm>
        </p:grpSpPr>
        <p:grpSp>
          <p:nvGrpSpPr>
            <p:cNvPr id="163" name="Group 162"/>
            <p:cNvGrpSpPr/>
            <p:nvPr/>
          </p:nvGrpSpPr>
          <p:grpSpPr>
            <a:xfrm>
              <a:off x="4715701" y="1193524"/>
              <a:ext cx="67245" cy="527439"/>
              <a:chOff x="4541525" y="1167397"/>
              <a:chExt cx="67245" cy="527439"/>
            </a:xfrm>
          </p:grpSpPr>
          <p:sp>
            <p:nvSpPr>
              <p:cNvPr id="169" name="Rectangle 168"/>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0" name="Rectangle 169"/>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1" name="Rectangle 170"/>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2" name="Rectangle 171"/>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64" name="Group 163"/>
            <p:cNvGrpSpPr/>
            <p:nvPr/>
          </p:nvGrpSpPr>
          <p:grpSpPr>
            <a:xfrm>
              <a:off x="4782946" y="1116633"/>
              <a:ext cx="679994" cy="681199"/>
              <a:chOff x="4782946" y="1116633"/>
              <a:chExt cx="679994" cy="681199"/>
            </a:xfrm>
          </p:grpSpPr>
          <p:sp>
            <p:nvSpPr>
              <p:cNvPr id="165" name="Rectangle 164"/>
              <p:cNvSpPr/>
              <p:nvPr/>
            </p:nvSpPr>
            <p:spPr>
              <a:xfrm>
                <a:off x="4782946" y="1116633"/>
                <a:ext cx="679994" cy="215444"/>
              </a:xfrm>
              <a:prstGeom prst="rect">
                <a:avLst/>
              </a:prstGeom>
            </p:spPr>
            <p:txBody>
              <a:bodyPr wrap="none">
                <a:spAutoFit/>
              </a:bodyPr>
              <a:lstStyle/>
              <a:p>
                <a:r>
                  <a:rPr lang="la-Latn" sz="800" dirty="0">
                    <a:solidFill>
                      <a:schemeClr val="bg1"/>
                    </a:solidFill>
                    <a:effectLst/>
                  </a:rPr>
                  <a:t>consectetur</a:t>
                </a:r>
                <a:endParaRPr lang="en-US" dirty="0">
                  <a:solidFill>
                    <a:schemeClr val="bg1"/>
                  </a:solidFill>
                </a:endParaRPr>
              </a:p>
            </p:txBody>
          </p:sp>
          <p:sp>
            <p:nvSpPr>
              <p:cNvPr id="166" name="Rectangle 165"/>
              <p:cNvSpPr/>
              <p:nvPr/>
            </p:nvSpPr>
            <p:spPr>
              <a:xfrm>
                <a:off x="4782946" y="1271885"/>
                <a:ext cx="679994" cy="215444"/>
              </a:xfrm>
              <a:prstGeom prst="rect">
                <a:avLst/>
              </a:prstGeom>
            </p:spPr>
            <p:txBody>
              <a:bodyPr wrap="none">
                <a:spAutoFit/>
              </a:bodyPr>
              <a:lstStyle/>
              <a:p>
                <a:r>
                  <a:rPr lang="la-Latn" sz="800" dirty="0">
                    <a:solidFill>
                      <a:schemeClr val="bg1">
                        <a:alpha val="28000"/>
                      </a:schemeClr>
                    </a:solidFill>
                    <a:effectLst/>
                  </a:rPr>
                  <a:t>consectetur</a:t>
                </a:r>
                <a:endParaRPr lang="en-US" dirty="0">
                  <a:solidFill>
                    <a:schemeClr val="bg1">
                      <a:alpha val="28000"/>
                    </a:schemeClr>
                  </a:solidFill>
                </a:endParaRPr>
              </a:p>
            </p:txBody>
          </p:sp>
          <p:sp>
            <p:nvSpPr>
              <p:cNvPr id="167" name="Rectangle 166"/>
              <p:cNvSpPr/>
              <p:nvPr/>
            </p:nvSpPr>
            <p:spPr>
              <a:xfrm>
                <a:off x="4782946" y="1427137"/>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sp>
            <p:nvSpPr>
              <p:cNvPr id="168" name="Rectangle 167"/>
              <p:cNvSpPr/>
              <p:nvPr/>
            </p:nvSpPr>
            <p:spPr>
              <a:xfrm>
                <a:off x="4782946" y="1582388"/>
                <a:ext cx="679994" cy="215444"/>
              </a:xfrm>
              <a:prstGeom prst="rect">
                <a:avLst/>
              </a:prstGeom>
            </p:spPr>
            <p:txBody>
              <a:bodyPr wrap="none">
                <a:spAutoFit/>
              </a:bodyPr>
              <a:lstStyle/>
              <a:p>
                <a:r>
                  <a:rPr lang="la-Latn" sz="800" dirty="0">
                    <a:solidFill>
                      <a:schemeClr val="bg1"/>
                    </a:solidFill>
                  </a:rPr>
                  <a:t>consectetur</a:t>
                </a:r>
                <a:endParaRPr lang="en-US" sz="800" dirty="0">
                  <a:solidFill>
                    <a:schemeClr val="bg1"/>
                  </a:solidFill>
                </a:endParaRPr>
              </a:p>
            </p:txBody>
          </p:sp>
        </p:grpSp>
      </p:grpSp>
      <p:grpSp>
        <p:nvGrpSpPr>
          <p:cNvPr id="173" name="Group 172"/>
          <p:cNvGrpSpPr/>
          <p:nvPr/>
        </p:nvGrpSpPr>
        <p:grpSpPr>
          <a:xfrm>
            <a:off x="3295741" y="1033489"/>
            <a:ext cx="1919766" cy="2406305"/>
            <a:chOff x="7025539" y="1033489"/>
            <a:chExt cx="1919766" cy="2406305"/>
          </a:xfrm>
        </p:grpSpPr>
        <p:graphicFrame>
          <p:nvGraphicFramePr>
            <p:cNvPr id="174" name="Chart 173"/>
            <p:cNvGraphicFramePr/>
            <p:nvPr>
              <p:extLst>
                <p:ext uri="{D42A27DB-BD31-4B8C-83A1-F6EECF244321}">
                  <p14:modId xmlns:p14="http://schemas.microsoft.com/office/powerpoint/2010/main" val="2614655074"/>
                </p:ext>
              </p:extLst>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175" name="TextBox 174"/>
            <p:cNvSpPr txBox="1"/>
            <p:nvPr/>
          </p:nvSpPr>
          <p:spPr>
            <a:xfrm>
              <a:off x="7197087" y="2302287"/>
              <a:ext cx="1565296" cy="276999"/>
            </a:xfrm>
            <a:prstGeom prst="rect">
              <a:avLst/>
            </a:prstGeom>
            <a:noFill/>
          </p:spPr>
          <p:txBody>
            <a:bodyPr wrap="square" rtlCol="0">
              <a:spAutoFit/>
            </a:bodyPr>
            <a:lstStyle/>
            <a:p>
              <a:pPr algn="ctr"/>
              <a:r>
                <a:rPr lang="la-Latn" sz="1200" b="1" dirty="0">
                  <a:effectLst/>
                </a:rPr>
                <a:t>ADIPISCING</a:t>
              </a:r>
              <a:endParaRPr lang="la-Latn" sz="1200" b="1" dirty="0"/>
            </a:p>
          </p:txBody>
        </p:sp>
        <p:sp>
          <p:nvSpPr>
            <p:cNvPr id="176" name="TextBox 175"/>
            <p:cNvSpPr txBox="1"/>
            <p:nvPr/>
          </p:nvSpPr>
          <p:spPr>
            <a:xfrm>
              <a:off x="7366148" y="1557271"/>
              <a:ext cx="702436" cy="400110"/>
            </a:xfrm>
            <a:prstGeom prst="rect">
              <a:avLst/>
            </a:prstGeom>
            <a:noFill/>
          </p:spPr>
          <p:txBody>
            <a:bodyPr wrap="none" rtlCol="0">
              <a:spAutoFit/>
            </a:bodyPr>
            <a:lstStyle/>
            <a:p>
              <a:r>
                <a:rPr lang="en-US" sz="2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7" name="TextBox 176"/>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78" name="Group 177"/>
          <p:cNvGrpSpPr/>
          <p:nvPr/>
        </p:nvGrpSpPr>
        <p:grpSpPr>
          <a:xfrm>
            <a:off x="5980070" y="1237636"/>
            <a:ext cx="1419544" cy="1906114"/>
            <a:chOff x="9709868" y="1237636"/>
            <a:chExt cx="1419544" cy="1906114"/>
          </a:xfrm>
        </p:grpSpPr>
        <p:graphicFrame>
          <p:nvGraphicFramePr>
            <p:cNvPr id="179" name="Chart 178"/>
            <p:cNvGraphicFramePr/>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80" name="TextBox 179"/>
            <p:cNvSpPr txBox="1"/>
            <p:nvPr/>
          </p:nvSpPr>
          <p:spPr>
            <a:xfrm>
              <a:off x="9814251" y="2248590"/>
              <a:ext cx="1239923" cy="276999"/>
            </a:xfrm>
            <a:prstGeom prst="rect">
              <a:avLst/>
            </a:prstGeom>
            <a:noFill/>
          </p:spPr>
          <p:txBody>
            <a:bodyPr wrap="square" rtlCol="0">
              <a:spAutoFit/>
            </a:bodyPr>
            <a:lstStyle/>
            <a:p>
              <a:pPr algn="ctr"/>
              <a:r>
                <a:rPr lang="la-Latn" sz="1200" b="1" dirty="0">
                  <a:solidFill>
                    <a:schemeClr val="bg1"/>
                  </a:solidFill>
                  <a:effectLst/>
                </a:rPr>
                <a:t>ADIPISCING</a:t>
              </a:r>
              <a:endParaRPr lang="la-Latn" sz="1200" b="1" dirty="0">
                <a:solidFill>
                  <a:schemeClr val="bg1"/>
                </a:solidFill>
              </a:endParaRPr>
            </a:p>
          </p:txBody>
        </p:sp>
        <p:sp>
          <p:nvSpPr>
            <p:cNvPr id="181" name="TextBox 18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2" name="TextBox 181"/>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83" name="Group 182"/>
          <p:cNvGrpSpPr/>
          <p:nvPr/>
        </p:nvGrpSpPr>
        <p:grpSpPr>
          <a:xfrm>
            <a:off x="1117993" y="1938219"/>
            <a:ext cx="1378047" cy="769441"/>
            <a:chOff x="4847791" y="2012650"/>
            <a:chExt cx="1378047" cy="769441"/>
          </a:xfrm>
        </p:grpSpPr>
        <p:grpSp>
          <p:nvGrpSpPr>
            <p:cNvPr id="184" name="Group 183"/>
            <p:cNvGrpSpPr/>
            <p:nvPr/>
          </p:nvGrpSpPr>
          <p:grpSpPr>
            <a:xfrm>
              <a:off x="4847791" y="2012650"/>
              <a:ext cx="1378047" cy="769441"/>
              <a:chOff x="4847791" y="2012650"/>
              <a:chExt cx="1378047" cy="769441"/>
            </a:xfrm>
          </p:grpSpPr>
          <p:sp>
            <p:nvSpPr>
              <p:cNvPr id="187" name="TextBox 186"/>
              <p:cNvSpPr txBox="1"/>
              <p:nvPr/>
            </p:nvSpPr>
            <p:spPr>
              <a:xfrm>
                <a:off x="4847791" y="2012650"/>
                <a:ext cx="832279"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8" name="Right Triangle 187"/>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p:cNvSpPr txBox="1"/>
              <p:nvPr/>
            </p:nvSpPr>
            <p:spPr>
              <a:xfrm>
                <a:off x="5731792" y="2476016"/>
                <a:ext cx="494046" cy="246221"/>
              </a:xfrm>
              <a:prstGeom prst="rect">
                <a:avLst/>
              </a:prstGeom>
              <a:noFill/>
            </p:spPr>
            <p:txBody>
              <a:bodyPr wrap="none" rtlCol="0">
                <a:spAutoFit/>
              </a:bodyPr>
              <a:lstStyle/>
              <a:p>
                <a:r>
                  <a:rPr lang="en-US" sz="1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90" name="Group 189"/>
              <p:cNvGrpSpPr/>
              <p:nvPr/>
            </p:nvGrpSpPr>
            <p:grpSpPr>
              <a:xfrm>
                <a:off x="5634268" y="2243690"/>
                <a:ext cx="497234" cy="247319"/>
                <a:chOff x="5698048" y="2283857"/>
                <a:chExt cx="497234" cy="247319"/>
              </a:xfrm>
            </p:grpSpPr>
            <p:sp>
              <p:nvSpPr>
                <p:cNvPr id="191" name="Rounded Rectangle 190"/>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Rectangle 184"/>
            <p:cNvSpPr/>
            <p:nvPr/>
          </p:nvSpPr>
          <p:spPr>
            <a:xfrm>
              <a:off x="4987000" y="2597425"/>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grpSp>
      <p:sp>
        <p:nvSpPr>
          <p:cNvPr id="198" name="Isosceles Triangle 197"/>
          <p:cNvSpPr/>
          <p:nvPr/>
        </p:nvSpPr>
        <p:spPr>
          <a:xfrm rot="802322">
            <a:off x="4308771" y="1261197"/>
            <a:ext cx="124150" cy="997330"/>
          </a:xfrm>
          <a:prstGeom prst="triangle">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6624248" y="1428192"/>
            <a:ext cx="91009" cy="756187"/>
          </a:xfrm>
          <a:prstGeom prst="triangle">
            <a:avLst/>
          </a:prstGeom>
          <a:solidFill>
            <a:schemeClr val="tx1">
              <a:lumMod val="65000"/>
              <a:lumOff val="35000"/>
            </a:schemeClr>
          </a:solidFill>
          <a:ln w="38100" cap="rnd">
            <a:solidFill>
              <a:schemeClr val="tx1">
                <a:lumMod val="65000"/>
                <a:lumOff val="3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024342" y="3047844"/>
            <a:ext cx="6514752" cy="1043736"/>
            <a:chOff x="4754140" y="3047844"/>
            <a:chExt cx="6514752" cy="1043736"/>
          </a:xfrm>
        </p:grpSpPr>
        <p:graphicFrame>
          <p:nvGraphicFramePr>
            <p:cNvPr id="73" name="Chart 7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4" name="Rectangle 3"/>
          <p:cNvSpPr/>
          <p:nvPr/>
        </p:nvSpPr>
        <p:spPr>
          <a:xfrm>
            <a:off x="1024342" y="2947670"/>
            <a:ext cx="6588705" cy="115617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024342" y="3047844"/>
            <a:ext cx="6514752" cy="1043736"/>
            <a:chOff x="4754140" y="3047844"/>
            <a:chExt cx="6514752" cy="1043736"/>
          </a:xfrm>
        </p:grpSpPr>
        <p:graphicFrame>
          <p:nvGraphicFramePr>
            <p:cNvPr id="83" name="Chart 8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1" name="Rectangle 90"/>
          <p:cNvSpPr/>
          <p:nvPr/>
        </p:nvSpPr>
        <p:spPr>
          <a:xfrm>
            <a:off x="1036891" y="2947267"/>
            <a:ext cx="6514752" cy="11560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1024342" y="3047844"/>
            <a:ext cx="6514752" cy="1043736"/>
            <a:chOff x="4754140" y="3047844"/>
            <a:chExt cx="6514752" cy="1043736"/>
          </a:xfrm>
        </p:grpSpPr>
        <p:graphicFrame>
          <p:nvGraphicFramePr>
            <p:cNvPr id="86" name="Chart 85"/>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7"/>
            </a:graphicData>
          </a:graphic>
        </p:graphicFrame>
        <p:sp>
          <p:nvSpPr>
            <p:cNvPr id="87" name="TextBox 86"/>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2" name="Rectangle 91"/>
          <p:cNvSpPr/>
          <p:nvPr/>
        </p:nvSpPr>
        <p:spPr>
          <a:xfrm>
            <a:off x="994678" y="2949824"/>
            <a:ext cx="6514752" cy="114175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1024342" y="3047844"/>
            <a:ext cx="6514752" cy="1043736"/>
            <a:chOff x="4754140" y="3047844"/>
            <a:chExt cx="6514752" cy="1043736"/>
          </a:xfrm>
        </p:grpSpPr>
        <p:graphicFrame>
          <p:nvGraphicFramePr>
            <p:cNvPr id="89" name="Chart 88"/>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8"/>
            </a:graphicData>
          </a:graphic>
        </p:graphicFrame>
        <p:sp>
          <p:nvSpPr>
            <p:cNvPr id="90" name="TextBox 89"/>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3" name="TextBox 92"/>
          <p:cNvSpPr txBox="1"/>
          <p:nvPr/>
        </p:nvSpPr>
        <p:spPr>
          <a:xfrm>
            <a:off x="8587081" y="3529388"/>
            <a:ext cx="2549801" cy="523220"/>
          </a:xfrm>
          <a:prstGeom prst="rect">
            <a:avLst/>
          </a:prstGeom>
          <a:noFill/>
        </p:spPr>
        <p:txBody>
          <a:bodyPr wrap="none" rtlCol="0">
            <a:spAutoFit/>
          </a:bodyPr>
          <a:lstStyle/>
          <a:p>
            <a:r>
              <a:rPr lang="en-US" sz="2800" b="1" dirty="0">
                <a:latin typeface="Leelawadee UI" panose="020B0502040204020203" pitchFamily="34" charset="-34"/>
                <a:cs typeface="Leelawadee UI" panose="020B0502040204020203" pitchFamily="34" charset="-34"/>
              </a:rPr>
              <a:t>the important</a:t>
            </a:r>
            <a:endParaRPr lang="en-US" sz="32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5" name="Rectangle 94"/>
          <p:cNvSpPr/>
          <p:nvPr/>
        </p:nvSpPr>
        <p:spPr>
          <a:xfrm>
            <a:off x="841815" y="4286933"/>
            <a:ext cx="6827223" cy="13907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aphicFrame>
        <p:nvGraphicFramePr>
          <p:cNvPr id="96" name="Table 95"/>
          <p:cNvGraphicFramePr>
            <a:graphicFrameLocks noGrp="1"/>
          </p:cNvGraphicFramePr>
          <p:nvPr>
            <p:extLst>
              <p:ext uri="{D42A27DB-BD31-4B8C-83A1-F6EECF244321}">
                <p14:modId xmlns:p14="http://schemas.microsoft.com/office/powerpoint/2010/main" val="2471117323"/>
              </p:ext>
            </p:extLst>
          </p:nvPr>
        </p:nvGraphicFramePr>
        <p:xfrm>
          <a:off x="838813" y="4286871"/>
          <a:ext cx="6822162" cy="1390834"/>
        </p:xfrm>
        <a:graphic>
          <a:graphicData uri="http://schemas.openxmlformats.org/drawingml/2006/table">
            <a:tbl>
              <a:tblPr firstRow="1" bandRow="1">
                <a:tableStyleId>{F5AB1C69-6EDB-4FF4-983F-18BD219EF322}</a:tableStyleId>
              </a:tblPr>
              <a:tblGrid>
                <a:gridCol w="1361366">
                  <a:extLst>
                    <a:ext uri="{9D8B030D-6E8A-4147-A177-3AD203B41FA5}">
                      <a16:colId xmlns:a16="http://schemas.microsoft.com/office/drawing/2014/main" val="1167939584"/>
                    </a:ext>
                  </a:extLst>
                </a:gridCol>
                <a:gridCol w="1365199">
                  <a:extLst>
                    <a:ext uri="{9D8B030D-6E8A-4147-A177-3AD203B41FA5}">
                      <a16:colId xmlns:a16="http://schemas.microsoft.com/office/drawing/2014/main" val="92675983"/>
                    </a:ext>
                  </a:extLst>
                </a:gridCol>
                <a:gridCol w="1365199">
                  <a:extLst>
                    <a:ext uri="{9D8B030D-6E8A-4147-A177-3AD203B41FA5}">
                      <a16:colId xmlns:a16="http://schemas.microsoft.com/office/drawing/2014/main" val="3862013556"/>
                    </a:ext>
                  </a:extLst>
                </a:gridCol>
                <a:gridCol w="1365199">
                  <a:extLst>
                    <a:ext uri="{9D8B030D-6E8A-4147-A177-3AD203B41FA5}">
                      <a16:colId xmlns:a16="http://schemas.microsoft.com/office/drawing/2014/main" val="1167184307"/>
                    </a:ext>
                  </a:extLst>
                </a:gridCol>
                <a:gridCol w="1365199">
                  <a:extLst>
                    <a:ext uri="{9D8B030D-6E8A-4147-A177-3AD203B41FA5}">
                      <a16:colId xmlns:a16="http://schemas.microsoft.com/office/drawing/2014/main" val="1907940531"/>
                    </a:ext>
                  </a:extLst>
                </a:gridCol>
              </a:tblGrid>
              <a:tr h="293838">
                <a:tc>
                  <a:txBody>
                    <a:bodyPr/>
                    <a:lstStyle/>
                    <a:p>
                      <a:pPr algn="ctr"/>
                      <a:r>
                        <a:rPr lang="en-US" sz="900" dirty="0">
                          <a:solidFill>
                            <a:schemeClr val="tx1">
                              <a:alpha val="67000"/>
                            </a:schemeClr>
                          </a:solidFill>
                        </a:rPr>
                        <a:t>Category</a:t>
                      </a:r>
                      <a:r>
                        <a:rPr lang="en-US" sz="900" baseline="0" dirty="0">
                          <a:solidFill>
                            <a:schemeClr val="tx1">
                              <a:alpha val="67000"/>
                            </a:schemeClr>
                          </a:solidFill>
                        </a:rPr>
                        <a:t> A</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B</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C</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D</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E</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30532694"/>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extLst>
                  <a:ext uri="{0D108BD9-81ED-4DB2-BD59-A6C34878D82A}">
                    <a16:rowId xmlns:a16="http://schemas.microsoft.com/office/drawing/2014/main" val="1087852871"/>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extLst>
                  <a:ext uri="{0D108BD9-81ED-4DB2-BD59-A6C34878D82A}">
                    <a16:rowId xmlns:a16="http://schemas.microsoft.com/office/drawing/2014/main" val="893488242"/>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extLst>
                  <a:ext uri="{0D108BD9-81ED-4DB2-BD59-A6C34878D82A}">
                    <a16:rowId xmlns:a16="http://schemas.microsoft.com/office/drawing/2014/main" val="901784435"/>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extLst>
                  <a:ext uri="{0D108BD9-81ED-4DB2-BD59-A6C34878D82A}">
                    <a16:rowId xmlns:a16="http://schemas.microsoft.com/office/drawing/2014/main" val="3810624778"/>
                  </a:ext>
                </a:extLst>
              </a:tr>
            </a:tbl>
          </a:graphicData>
        </a:graphic>
      </p:graphicFrame>
      <p:sp>
        <p:nvSpPr>
          <p:cNvPr id="94" name="TextBox 93"/>
          <p:cNvSpPr txBox="1"/>
          <p:nvPr/>
        </p:nvSpPr>
        <p:spPr>
          <a:xfrm>
            <a:off x="9050203" y="1895126"/>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0</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3" name="Group 2"/>
          <p:cNvGrpSpPr/>
          <p:nvPr/>
        </p:nvGrpSpPr>
        <p:grpSpPr>
          <a:xfrm>
            <a:off x="2976584" y="4627372"/>
            <a:ext cx="4278858" cy="990082"/>
            <a:chOff x="2976584" y="4627372"/>
            <a:chExt cx="4278858" cy="990082"/>
          </a:xfrm>
        </p:grpSpPr>
        <p:sp>
          <p:nvSpPr>
            <p:cNvPr id="98" name="Up Arrow 97"/>
            <p:cNvSpPr/>
            <p:nvPr/>
          </p:nvSpPr>
          <p:spPr>
            <a:xfrm>
              <a:off x="2976584" y="4631834"/>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Up Arrow 101"/>
            <p:cNvSpPr/>
            <p:nvPr/>
          </p:nvSpPr>
          <p:spPr>
            <a:xfrm rot="10800000">
              <a:off x="2976584" y="5194601"/>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Up Arrow 104"/>
            <p:cNvSpPr/>
            <p:nvPr/>
          </p:nvSpPr>
          <p:spPr>
            <a:xfrm>
              <a:off x="2976584" y="4922330"/>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Up Arrow 105"/>
            <p:cNvSpPr/>
            <p:nvPr/>
          </p:nvSpPr>
          <p:spPr>
            <a:xfrm>
              <a:off x="2976584" y="5457751"/>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Up Arrow 106"/>
            <p:cNvSpPr/>
            <p:nvPr/>
          </p:nvSpPr>
          <p:spPr>
            <a:xfrm>
              <a:off x="4375018" y="4905828"/>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Up Arrow 107"/>
            <p:cNvSpPr/>
            <p:nvPr/>
          </p:nvSpPr>
          <p:spPr>
            <a:xfrm>
              <a:off x="4375018" y="5190139"/>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p Arrow 108"/>
            <p:cNvSpPr/>
            <p:nvPr/>
          </p:nvSpPr>
          <p:spPr>
            <a:xfrm>
              <a:off x="5707711" y="4627372"/>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Up Arrow 109"/>
            <p:cNvSpPr/>
            <p:nvPr/>
          </p:nvSpPr>
          <p:spPr>
            <a:xfrm>
              <a:off x="5707711" y="4905828"/>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Up Arrow 110"/>
            <p:cNvSpPr/>
            <p:nvPr/>
          </p:nvSpPr>
          <p:spPr>
            <a:xfrm>
              <a:off x="7083894" y="4627372"/>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 Arrow 111"/>
            <p:cNvSpPr/>
            <p:nvPr/>
          </p:nvSpPr>
          <p:spPr>
            <a:xfrm rot="10800000">
              <a:off x="4375018" y="4638216"/>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Up Arrow 112"/>
            <p:cNvSpPr/>
            <p:nvPr/>
          </p:nvSpPr>
          <p:spPr>
            <a:xfrm rot="10800000">
              <a:off x="4375017" y="5464534"/>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Up Arrow 113"/>
            <p:cNvSpPr/>
            <p:nvPr/>
          </p:nvSpPr>
          <p:spPr>
            <a:xfrm rot="10800000">
              <a:off x="5707711" y="5190139"/>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Up Arrow 114"/>
            <p:cNvSpPr/>
            <p:nvPr/>
          </p:nvSpPr>
          <p:spPr>
            <a:xfrm rot="10800000">
              <a:off x="5707710" y="5464322"/>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Up Arrow 115"/>
            <p:cNvSpPr/>
            <p:nvPr/>
          </p:nvSpPr>
          <p:spPr>
            <a:xfrm rot="10800000">
              <a:off x="7083894" y="4922330"/>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Up Arrow 116"/>
            <p:cNvSpPr/>
            <p:nvPr/>
          </p:nvSpPr>
          <p:spPr>
            <a:xfrm rot="10800000">
              <a:off x="7083894" y="5188306"/>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Up Arrow 117"/>
            <p:cNvSpPr/>
            <p:nvPr/>
          </p:nvSpPr>
          <p:spPr>
            <a:xfrm rot="10800000">
              <a:off x="7083894" y="5452310"/>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219063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00" name="Rectangle 99"/>
          <p:cNvSpPr/>
          <p:nvPr/>
        </p:nvSpPr>
        <p:spPr>
          <a:xfrm>
            <a:off x="0" y="-12692"/>
            <a:ext cx="12192000" cy="6870692"/>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ounded Rectangle 100"/>
          <p:cNvSpPr/>
          <p:nvPr/>
        </p:nvSpPr>
        <p:spPr>
          <a:xfrm>
            <a:off x="613435" y="680483"/>
            <a:ext cx="7275922" cy="5369442"/>
          </a:xfrm>
          <a:prstGeom prst="roundRect">
            <a:avLst>
              <a:gd name="adj" fmla="val 6172"/>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Group 134"/>
          <p:cNvGrpSpPr/>
          <p:nvPr/>
        </p:nvGrpSpPr>
        <p:grpSpPr>
          <a:xfrm>
            <a:off x="835432" y="1033431"/>
            <a:ext cx="6830603" cy="4644335"/>
            <a:chOff x="835432" y="1033431"/>
            <a:chExt cx="6830603" cy="4644335"/>
          </a:xfrm>
          <a:solidFill>
            <a:schemeClr val="tx1">
              <a:lumMod val="95000"/>
              <a:lumOff val="5000"/>
            </a:schemeClr>
          </a:solidFill>
        </p:grpSpPr>
        <p:sp>
          <p:nvSpPr>
            <p:cNvPr id="136" name="Rectangle 135"/>
            <p:cNvSpPr/>
            <p:nvPr/>
          </p:nvSpPr>
          <p:spPr>
            <a:xfrm>
              <a:off x="838813" y="1962965"/>
              <a:ext cx="1959832" cy="802572"/>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7" name="Rectangle 136"/>
            <p:cNvSpPr/>
            <p:nvPr/>
          </p:nvSpPr>
          <p:spPr>
            <a:xfrm>
              <a:off x="835432" y="2877959"/>
              <a:ext cx="6830603" cy="1296552"/>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8" name="Rectangle 137"/>
            <p:cNvSpPr/>
            <p:nvPr/>
          </p:nvSpPr>
          <p:spPr>
            <a:xfrm>
              <a:off x="838812" y="4286995"/>
              <a:ext cx="6827223" cy="139077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39" name="Rectangle 138"/>
            <p:cNvSpPr/>
            <p:nvPr/>
          </p:nvSpPr>
          <p:spPr>
            <a:xfrm>
              <a:off x="841815" y="1034071"/>
              <a:ext cx="1960850" cy="810151"/>
            </a:xfrm>
            <a:prstGeom prst="rect">
              <a:avLst/>
            </a:prstGeom>
            <a:solidFill>
              <a:schemeClr val="bg1"/>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0" name="Rectangle 139"/>
            <p:cNvSpPr/>
            <p:nvPr/>
          </p:nvSpPr>
          <p:spPr>
            <a:xfrm>
              <a:off x="5686242" y="1033431"/>
              <a:ext cx="1974735" cy="1732043"/>
            </a:xfrm>
            <a:prstGeom prst="rect">
              <a:avLst/>
            </a:prstGeom>
            <a:grp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sp>
          <p:nvSpPr>
            <p:cNvPr id="141" name="Rectangle 140"/>
            <p:cNvSpPr/>
            <p:nvPr/>
          </p:nvSpPr>
          <p:spPr>
            <a:xfrm>
              <a:off x="2927289" y="1033662"/>
              <a:ext cx="2639642" cy="1731812"/>
            </a:xfrm>
            <a:prstGeom prst="rect">
              <a:avLst/>
            </a:prstGeom>
            <a:solidFill>
              <a:srgbClr val="F2C811"/>
            </a:solidFill>
            <a:ln w="3175">
              <a:solidFill>
                <a:srgbClr val="F2C81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grpSp>
      <p:grpSp>
        <p:nvGrpSpPr>
          <p:cNvPr id="74" name="Group 73"/>
          <p:cNvGrpSpPr/>
          <p:nvPr/>
        </p:nvGrpSpPr>
        <p:grpSpPr>
          <a:xfrm>
            <a:off x="8097470" y="1737138"/>
            <a:ext cx="4901429" cy="3192534"/>
            <a:chOff x="8396609" y="634481"/>
            <a:chExt cx="4901429" cy="3192534"/>
          </a:xfrm>
        </p:grpSpPr>
        <p:sp>
          <p:nvSpPr>
            <p:cNvPr id="75" name="Rounded Rectangle 74"/>
            <p:cNvSpPr/>
            <p:nvPr/>
          </p:nvSpPr>
          <p:spPr>
            <a:xfrm>
              <a:off x="8396609" y="634481"/>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p:cNvSpPr txBox="1"/>
            <p:nvPr/>
          </p:nvSpPr>
          <p:spPr>
            <a:xfrm>
              <a:off x="8897660" y="1815249"/>
              <a:ext cx="2972289" cy="830997"/>
            </a:xfrm>
            <a:prstGeom prst="rect">
              <a:avLst/>
            </a:prstGeom>
            <a:noFill/>
          </p:spPr>
          <p:txBody>
            <a:bodyPr wrap="none" rtlCol="0">
              <a:spAutoFit/>
            </a:bodyPr>
            <a:lstStyle/>
            <a:p>
              <a:r>
                <a:rPr lang="en-US" sz="48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Success!!!</a:t>
              </a:r>
            </a:p>
          </p:txBody>
        </p:sp>
        <p:sp>
          <p:nvSpPr>
            <p:cNvPr id="80" name="TextBox 79"/>
            <p:cNvSpPr txBox="1"/>
            <p:nvPr/>
          </p:nvSpPr>
          <p:spPr>
            <a:xfrm>
              <a:off x="8953126" y="3051827"/>
              <a:ext cx="184731" cy="707886"/>
            </a:xfrm>
            <a:prstGeom prst="rect">
              <a:avLst/>
            </a:prstGeom>
            <a:noFill/>
          </p:spPr>
          <p:txBody>
            <a:bodyPr wrap="none" rtlCol="0">
              <a:spAutoFit/>
            </a:bodyPr>
            <a:lstStyle/>
            <a:p>
              <a:endParaRPr lang="en-US" sz="4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2" name="Rectangle 1"/>
          <p:cNvSpPr/>
          <p:nvPr/>
        </p:nvSpPr>
        <p:spPr>
          <a:xfrm>
            <a:off x="841815" y="4286933"/>
            <a:ext cx="6819162" cy="1390833"/>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3" name="Table 142"/>
          <p:cNvGraphicFramePr>
            <a:graphicFrameLocks noGrp="1"/>
          </p:cNvGraphicFramePr>
          <p:nvPr/>
        </p:nvGraphicFramePr>
        <p:xfrm>
          <a:off x="1214359" y="4452171"/>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C</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D</a:t>
                      </a:r>
                      <a:endParaRPr lang="en-US" sz="900" dirty="0">
                        <a:solidFill>
                          <a:schemeClr val="lt1">
                            <a:alpha val="51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E</a:t>
                      </a:r>
                      <a:endParaRPr lang="en-US" sz="900" dirty="0">
                        <a:solidFill>
                          <a:schemeClr val="lt1">
                            <a:alpha val="51000"/>
                          </a:schemeClr>
                        </a:solidFill>
                      </a:endParaRPr>
                    </a:p>
                  </a:txBody>
                  <a:tcPr anchor="ct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tc>
                  <a:txBody>
                    <a:bodyPr/>
                    <a:lstStyle/>
                    <a:p>
                      <a:r>
                        <a:rPr lang="en-US" sz="800" dirty="0">
                          <a:solidFill>
                            <a:schemeClr val="dk1">
                              <a:alpha val="36000"/>
                            </a:schemeClr>
                          </a:solidFill>
                        </a:rPr>
                        <a:t>87</a:t>
                      </a:r>
                    </a:p>
                  </a:txBody>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tc>
                <a:extLst>
                  <a:ext uri="{0D108BD9-81ED-4DB2-BD59-A6C34878D82A}">
                    <a16:rowId xmlns:a16="http://schemas.microsoft.com/office/drawing/2014/main" val="3810624778"/>
                  </a:ext>
                </a:extLst>
              </a:tr>
            </a:tbl>
          </a:graphicData>
        </a:graphic>
      </p:graphicFrame>
      <p:grpSp>
        <p:nvGrpSpPr>
          <p:cNvPr id="162" name="Group 161"/>
          <p:cNvGrpSpPr/>
          <p:nvPr/>
        </p:nvGrpSpPr>
        <p:grpSpPr>
          <a:xfrm>
            <a:off x="1232273" y="1101699"/>
            <a:ext cx="747239" cy="681199"/>
            <a:chOff x="4715701" y="1116633"/>
            <a:chExt cx="747239" cy="681199"/>
          </a:xfrm>
        </p:grpSpPr>
        <p:grpSp>
          <p:nvGrpSpPr>
            <p:cNvPr id="163" name="Group 162"/>
            <p:cNvGrpSpPr/>
            <p:nvPr/>
          </p:nvGrpSpPr>
          <p:grpSpPr>
            <a:xfrm>
              <a:off x="4715701" y="1193524"/>
              <a:ext cx="67245" cy="527439"/>
              <a:chOff x="4541525" y="1167397"/>
              <a:chExt cx="67245" cy="527439"/>
            </a:xfrm>
          </p:grpSpPr>
          <p:sp>
            <p:nvSpPr>
              <p:cNvPr id="169" name="Rectangle 168"/>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0" name="Rectangle 169"/>
              <p:cNvSpPr/>
              <p:nvPr/>
            </p:nvSpPr>
            <p:spPr>
              <a:xfrm>
                <a:off x="4541525" y="1319797"/>
                <a:ext cx="67245" cy="70239"/>
              </a:xfrm>
              <a:prstGeom prst="rect">
                <a:avLst/>
              </a:prstGeom>
              <a:solidFill>
                <a:schemeClr val="tx1"/>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1" name="Rectangle 170"/>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72" name="Rectangle 171"/>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164" name="Group 163"/>
            <p:cNvGrpSpPr/>
            <p:nvPr/>
          </p:nvGrpSpPr>
          <p:grpSpPr>
            <a:xfrm>
              <a:off x="4782946" y="1116633"/>
              <a:ext cx="679994" cy="681199"/>
              <a:chOff x="4782946" y="1116633"/>
              <a:chExt cx="679994" cy="681199"/>
            </a:xfrm>
          </p:grpSpPr>
          <p:sp>
            <p:nvSpPr>
              <p:cNvPr id="165" name="Rectangle 164"/>
              <p:cNvSpPr/>
              <p:nvPr/>
            </p:nvSpPr>
            <p:spPr>
              <a:xfrm>
                <a:off x="4782946" y="1116633"/>
                <a:ext cx="679994" cy="215444"/>
              </a:xfrm>
              <a:prstGeom prst="rect">
                <a:avLst/>
              </a:prstGeom>
            </p:spPr>
            <p:txBody>
              <a:bodyPr wrap="none">
                <a:spAutoFit/>
              </a:bodyPr>
              <a:lstStyle/>
              <a:p>
                <a:r>
                  <a:rPr lang="la-Latn" sz="800" dirty="0">
                    <a:solidFill>
                      <a:schemeClr val="bg1">
                        <a:lumMod val="75000"/>
                      </a:schemeClr>
                    </a:solidFill>
                    <a:effectLst/>
                  </a:rPr>
                  <a:t>consectetur</a:t>
                </a:r>
                <a:endParaRPr lang="en-US" dirty="0">
                  <a:solidFill>
                    <a:schemeClr val="bg1">
                      <a:lumMod val="75000"/>
                    </a:schemeClr>
                  </a:solidFill>
                </a:endParaRPr>
              </a:p>
            </p:txBody>
          </p:sp>
          <p:sp>
            <p:nvSpPr>
              <p:cNvPr id="166" name="Rectangle 165"/>
              <p:cNvSpPr/>
              <p:nvPr/>
            </p:nvSpPr>
            <p:spPr>
              <a:xfrm>
                <a:off x="4782946" y="1271885"/>
                <a:ext cx="679994" cy="215444"/>
              </a:xfrm>
              <a:prstGeom prst="rect">
                <a:avLst/>
              </a:prstGeom>
            </p:spPr>
            <p:txBody>
              <a:bodyPr wrap="none">
                <a:spAutoFit/>
              </a:bodyPr>
              <a:lstStyle/>
              <a:p>
                <a:r>
                  <a:rPr lang="la-Latn" sz="800" dirty="0">
                    <a:solidFill>
                      <a:schemeClr val="tx1">
                        <a:lumMod val="85000"/>
                        <a:lumOff val="15000"/>
                      </a:schemeClr>
                    </a:solidFill>
                    <a:effectLst/>
                  </a:rPr>
                  <a:t>consectetur</a:t>
                </a:r>
                <a:endParaRPr lang="en-US" dirty="0">
                  <a:solidFill>
                    <a:schemeClr val="tx1">
                      <a:lumMod val="85000"/>
                      <a:lumOff val="15000"/>
                    </a:schemeClr>
                  </a:solidFill>
                </a:endParaRPr>
              </a:p>
            </p:txBody>
          </p:sp>
          <p:sp>
            <p:nvSpPr>
              <p:cNvPr id="167" name="Rectangle 166"/>
              <p:cNvSpPr/>
              <p:nvPr/>
            </p:nvSpPr>
            <p:spPr>
              <a:xfrm>
                <a:off x="4782946" y="1427137"/>
                <a:ext cx="679994" cy="215444"/>
              </a:xfrm>
              <a:prstGeom prst="rect">
                <a:avLst/>
              </a:prstGeom>
            </p:spPr>
            <p:txBody>
              <a:bodyPr wrap="none">
                <a:spAutoFit/>
              </a:bodyPr>
              <a:lstStyle/>
              <a:p>
                <a:r>
                  <a:rPr lang="la-Latn" sz="800" dirty="0">
                    <a:solidFill>
                      <a:schemeClr val="bg1">
                        <a:lumMod val="75000"/>
                      </a:schemeClr>
                    </a:solidFill>
                  </a:rPr>
                  <a:t>consectetur</a:t>
                </a:r>
                <a:endParaRPr lang="en-US" sz="800" dirty="0">
                  <a:solidFill>
                    <a:schemeClr val="bg1">
                      <a:lumMod val="75000"/>
                    </a:schemeClr>
                  </a:solidFill>
                </a:endParaRPr>
              </a:p>
            </p:txBody>
          </p:sp>
          <p:sp>
            <p:nvSpPr>
              <p:cNvPr id="168" name="Rectangle 167"/>
              <p:cNvSpPr/>
              <p:nvPr/>
            </p:nvSpPr>
            <p:spPr>
              <a:xfrm>
                <a:off x="4782946" y="1582388"/>
                <a:ext cx="679994" cy="215444"/>
              </a:xfrm>
              <a:prstGeom prst="rect">
                <a:avLst/>
              </a:prstGeom>
            </p:spPr>
            <p:txBody>
              <a:bodyPr wrap="none">
                <a:spAutoFit/>
              </a:bodyPr>
              <a:lstStyle/>
              <a:p>
                <a:r>
                  <a:rPr lang="la-Latn" sz="800" dirty="0">
                    <a:solidFill>
                      <a:schemeClr val="bg1">
                        <a:lumMod val="75000"/>
                      </a:schemeClr>
                    </a:solidFill>
                  </a:rPr>
                  <a:t>consectetur</a:t>
                </a:r>
                <a:endParaRPr lang="en-US" sz="800" dirty="0">
                  <a:solidFill>
                    <a:schemeClr val="bg1">
                      <a:lumMod val="75000"/>
                    </a:schemeClr>
                  </a:solidFill>
                </a:endParaRPr>
              </a:p>
            </p:txBody>
          </p:sp>
        </p:grpSp>
      </p:grpSp>
      <p:grpSp>
        <p:nvGrpSpPr>
          <p:cNvPr id="173" name="Group 172"/>
          <p:cNvGrpSpPr/>
          <p:nvPr/>
        </p:nvGrpSpPr>
        <p:grpSpPr>
          <a:xfrm>
            <a:off x="3295741" y="1033489"/>
            <a:ext cx="1919766" cy="2406305"/>
            <a:chOff x="7025539" y="1033489"/>
            <a:chExt cx="1919766" cy="2406305"/>
          </a:xfrm>
        </p:grpSpPr>
        <p:graphicFrame>
          <p:nvGraphicFramePr>
            <p:cNvPr id="174" name="Chart 173"/>
            <p:cNvGraphicFramePr/>
            <p:nvPr/>
          </p:nvGraphicFramePr>
          <p:xfrm>
            <a:off x="7025539" y="1033489"/>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175" name="TextBox 174"/>
            <p:cNvSpPr txBox="1"/>
            <p:nvPr/>
          </p:nvSpPr>
          <p:spPr>
            <a:xfrm>
              <a:off x="7197087" y="2302287"/>
              <a:ext cx="1565296" cy="276999"/>
            </a:xfrm>
            <a:prstGeom prst="rect">
              <a:avLst/>
            </a:prstGeom>
            <a:noFill/>
          </p:spPr>
          <p:txBody>
            <a:bodyPr wrap="square" rtlCol="0">
              <a:spAutoFit/>
            </a:bodyPr>
            <a:lstStyle/>
            <a:p>
              <a:pPr algn="ctr"/>
              <a:r>
                <a:rPr lang="la-Latn" sz="1200" b="1" dirty="0">
                  <a:effectLst/>
                </a:rPr>
                <a:t>ADIPISCING</a:t>
              </a:r>
              <a:endParaRPr lang="la-Latn" sz="1200" b="1" dirty="0"/>
            </a:p>
          </p:txBody>
        </p:sp>
        <p:sp>
          <p:nvSpPr>
            <p:cNvPr id="176" name="TextBox 175"/>
            <p:cNvSpPr txBox="1"/>
            <p:nvPr/>
          </p:nvSpPr>
          <p:spPr>
            <a:xfrm>
              <a:off x="7366148" y="1557271"/>
              <a:ext cx="702436" cy="400110"/>
            </a:xfrm>
            <a:prstGeom prst="rect">
              <a:avLst/>
            </a:prstGeom>
            <a:noFill/>
          </p:spPr>
          <p:txBody>
            <a:bodyPr wrap="none" rtlCol="0">
              <a:spAutoFit/>
            </a:bodyPr>
            <a:lstStyle/>
            <a:p>
              <a:r>
                <a:rPr lang="en-US" sz="2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7" name="TextBox 176"/>
            <p:cNvSpPr txBox="1"/>
            <p:nvPr/>
          </p:nvSpPr>
          <p:spPr>
            <a:xfrm>
              <a:off x="7568911" y="2448713"/>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78" name="Group 177"/>
          <p:cNvGrpSpPr/>
          <p:nvPr/>
        </p:nvGrpSpPr>
        <p:grpSpPr>
          <a:xfrm>
            <a:off x="5980070" y="1237636"/>
            <a:ext cx="1419544" cy="1906114"/>
            <a:chOff x="9709868" y="1237636"/>
            <a:chExt cx="1419544" cy="1906114"/>
          </a:xfrm>
        </p:grpSpPr>
        <p:graphicFrame>
          <p:nvGraphicFramePr>
            <p:cNvPr id="179" name="Chart 178"/>
            <p:cNvGraphicFramePr/>
            <p:nvPr>
              <p:extLst>
                <p:ext uri="{D42A27DB-BD31-4B8C-83A1-F6EECF244321}">
                  <p14:modId xmlns:p14="http://schemas.microsoft.com/office/powerpoint/2010/main" val="2187606609"/>
                </p:ext>
              </p:extLst>
            </p:nvPr>
          </p:nvGraphicFramePr>
          <p:xfrm>
            <a:off x="9709868" y="1237636"/>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80" name="TextBox 179"/>
            <p:cNvSpPr txBox="1"/>
            <p:nvPr/>
          </p:nvSpPr>
          <p:spPr>
            <a:xfrm>
              <a:off x="9814251" y="2248590"/>
              <a:ext cx="1239923" cy="276999"/>
            </a:xfrm>
            <a:prstGeom prst="rect">
              <a:avLst/>
            </a:prstGeom>
            <a:noFill/>
          </p:spPr>
          <p:txBody>
            <a:bodyPr wrap="square" rtlCol="0">
              <a:spAutoFit/>
            </a:bodyPr>
            <a:lstStyle/>
            <a:p>
              <a:pPr algn="ctr"/>
              <a:r>
                <a:rPr lang="la-Latn" sz="1200" b="1" dirty="0">
                  <a:solidFill>
                    <a:srgbClr val="F2C811"/>
                  </a:solidFill>
                  <a:effectLst/>
                </a:rPr>
                <a:t>ADIPISCING</a:t>
              </a:r>
              <a:endParaRPr lang="la-Latn" sz="1200" b="1" dirty="0">
                <a:solidFill>
                  <a:srgbClr val="F2C811"/>
                </a:solidFill>
              </a:endParaRPr>
            </a:p>
          </p:txBody>
        </p:sp>
        <p:sp>
          <p:nvSpPr>
            <p:cNvPr id="181" name="TextBox 180"/>
            <p:cNvSpPr txBox="1"/>
            <p:nvPr/>
          </p:nvSpPr>
          <p:spPr>
            <a:xfrm>
              <a:off x="9892366" y="1750317"/>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2" name="TextBox 181"/>
            <p:cNvSpPr txBox="1"/>
            <p:nvPr/>
          </p:nvSpPr>
          <p:spPr>
            <a:xfrm>
              <a:off x="9992598" y="2383612"/>
              <a:ext cx="910309" cy="200875"/>
            </a:xfrm>
            <a:prstGeom prst="rect">
              <a:avLst/>
            </a:prstGeom>
            <a:noFill/>
          </p:spPr>
          <p:txBody>
            <a:bodyPr wrap="square" rtlCol="0">
              <a:spAutoFit/>
            </a:bodyPr>
            <a:lstStyle/>
            <a:p>
              <a:pPr algn="just"/>
              <a:r>
                <a:rPr lang="la-Latn" sz="700" dirty="0">
                  <a:solidFill>
                    <a:schemeClr val="bg1"/>
                  </a:solidFill>
                  <a:effectLst/>
                </a:rPr>
                <a:t>Lorem ipsum dolor</a:t>
              </a:r>
              <a:endParaRPr lang="la-Latn" sz="700" dirty="0">
                <a:solidFill>
                  <a:schemeClr val="bg1"/>
                </a:solidFill>
              </a:endParaRPr>
            </a:p>
          </p:txBody>
        </p:sp>
      </p:grpSp>
      <p:grpSp>
        <p:nvGrpSpPr>
          <p:cNvPr id="183" name="Group 182"/>
          <p:cNvGrpSpPr/>
          <p:nvPr/>
        </p:nvGrpSpPr>
        <p:grpSpPr>
          <a:xfrm>
            <a:off x="1117993" y="1938219"/>
            <a:ext cx="1378047" cy="769441"/>
            <a:chOff x="4847791" y="2012650"/>
            <a:chExt cx="1378047" cy="769441"/>
          </a:xfrm>
        </p:grpSpPr>
        <p:grpSp>
          <p:nvGrpSpPr>
            <p:cNvPr id="184" name="Group 183"/>
            <p:cNvGrpSpPr/>
            <p:nvPr/>
          </p:nvGrpSpPr>
          <p:grpSpPr>
            <a:xfrm>
              <a:off x="4847791" y="2012650"/>
              <a:ext cx="1378047" cy="769441"/>
              <a:chOff x="4847791" y="2012650"/>
              <a:chExt cx="1378047" cy="769441"/>
            </a:xfrm>
          </p:grpSpPr>
          <p:sp>
            <p:nvSpPr>
              <p:cNvPr id="187" name="TextBox 186"/>
              <p:cNvSpPr txBox="1"/>
              <p:nvPr/>
            </p:nvSpPr>
            <p:spPr>
              <a:xfrm>
                <a:off x="4847791" y="2012650"/>
                <a:ext cx="832279" cy="769441"/>
              </a:xfrm>
              <a:prstGeom prst="rect">
                <a:avLst/>
              </a:prstGeom>
              <a:noFill/>
            </p:spPr>
            <p:txBody>
              <a:bodyPr wrap="none" rtlCol="0">
                <a:spAutoFit/>
              </a:bodyPr>
              <a:lstStyle/>
              <a:p>
                <a:r>
                  <a:rPr lang="en-US" sz="4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8" name="Right Triangle 187"/>
              <p:cNvSpPr/>
              <p:nvPr/>
            </p:nvSpPr>
            <p:spPr>
              <a:xfrm rot="18900000">
                <a:off x="5661945" y="2524818"/>
                <a:ext cx="100455" cy="100455"/>
              </a:xfrm>
              <a:prstGeom prst="rtTriangl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p:cNvSpPr txBox="1"/>
              <p:nvPr/>
            </p:nvSpPr>
            <p:spPr>
              <a:xfrm>
                <a:off x="5731792" y="2476016"/>
                <a:ext cx="494046" cy="246221"/>
              </a:xfrm>
              <a:prstGeom prst="rect">
                <a:avLst/>
              </a:prstGeom>
              <a:noFill/>
            </p:spPr>
            <p:txBody>
              <a:bodyPr wrap="none" rtlCol="0">
                <a:spAutoFit/>
              </a:bodyPr>
              <a:lstStyle/>
              <a:p>
                <a:r>
                  <a:rPr lang="en-US" sz="10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190" name="Group 189"/>
              <p:cNvGrpSpPr/>
              <p:nvPr/>
            </p:nvGrpSpPr>
            <p:grpSpPr>
              <a:xfrm>
                <a:off x="5634268" y="2243690"/>
                <a:ext cx="497234" cy="247319"/>
                <a:chOff x="5698048" y="2283857"/>
                <a:chExt cx="497234" cy="247319"/>
              </a:xfrm>
            </p:grpSpPr>
            <p:sp>
              <p:nvSpPr>
                <p:cNvPr id="191" name="Rounded Rectangle 190"/>
                <p:cNvSpPr/>
                <p:nvPr/>
              </p:nvSpPr>
              <p:spPr>
                <a:xfrm>
                  <a:off x="5698048" y="2327030"/>
                  <a:ext cx="45719" cy="204146"/>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ounded Rectangle 191"/>
                <p:cNvSpPr/>
                <p:nvPr/>
              </p:nvSpPr>
              <p:spPr>
                <a:xfrm>
                  <a:off x="5773300" y="2327030"/>
                  <a:ext cx="45719" cy="204146"/>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ounded Rectangle 192"/>
                <p:cNvSpPr/>
                <p:nvPr/>
              </p:nvSpPr>
              <p:spPr>
                <a:xfrm>
                  <a:off x="5848552" y="2385951"/>
                  <a:ext cx="45719" cy="145225"/>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ounded Rectangle 193"/>
                <p:cNvSpPr/>
                <p:nvPr/>
              </p:nvSpPr>
              <p:spPr>
                <a:xfrm>
                  <a:off x="5923804" y="2435910"/>
                  <a:ext cx="45719" cy="95266"/>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ounded Rectangle 194"/>
                <p:cNvSpPr/>
                <p:nvPr/>
              </p:nvSpPr>
              <p:spPr>
                <a:xfrm>
                  <a:off x="5999056" y="2327030"/>
                  <a:ext cx="45719" cy="204146"/>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ounded Rectangle 195"/>
                <p:cNvSpPr/>
                <p:nvPr/>
              </p:nvSpPr>
              <p:spPr>
                <a:xfrm>
                  <a:off x="6074308" y="2283857"/>
                  <a:ext cx="45719" cy="247319"/>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ounded Rectangle 196"/>
                <p:cNvSpPr/>
                <p:nvPr/>
              </p:nvSpPr>
              <p:spPr>
                <a:xfrm>
                  <a:off x="6149563" y="2327030"/>
                  <a:ext cx="45719" cy="204146"/>
                </a:xfrm>
                <a:prstGeom prst="roundRect">
                  <a:avLst/>
                </a:prstGeom>
                <a:solidFill>
                  <a:schemeClr val="bg1">
                    <a:lumMod val="85000"/>
                    <a:alpha val="1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85" name="Rectangle 184"/>
            <p:cNvSpPr/>
            <p:nvPr/>
          </p:nvSpPr>
          <p:spPr>
            <a:xfrm>
              <a:off x="4987000" y="2597425"/>
              <a:ext cx="607859" cy="184666"/>
            </a:xfrm>
            <a:prstGeom prst="rect">
              <a:avLst/>
            </a:prstGeom>
          </p:spPr>
          <p:txBody>
            <a:bodyPr wrap="none">
              <a:spAutoFit/>
            </a:bodyPr>
            <a:lstStyle/>
            <a:p>
              <a:r>
                <a:rPr lang="la-Latn" sz="600" dirty="0">
                  <a:solidFill>
                    <a:schemeClr val="bg1"/>
                  </a:solidFill>
                  <a:effectLst/>
                </a:rPr>
                <a:t>Lorem ipsum </a:t>
              </a:r>
              <a:endParaRPr lang="en-US" sz="1400" dirty="0">
                <a:solidFill>
                  <a:schemeClr val="bg1"/>
                </a:solidFill>
              </a:endParaRPr>
            </a:p>
          </p:txBody>
        </p:sp>
      </p:grpSp>
      <p:sp>
        <p:nvSpPr>
          <p:cNvPr id="198" name="Isosceles Triangle 197"/>
          <p:cNvSpPr/>
          <p:nvPr/>
        </p:nvSpPr>
        <p:spPr>
          <a:xfrm rot="802322">
            <a:off x="4308771" y="1261197"/>
            <a:ext cx="124150" cy="997330"/>
          </a:xfrm>
          <a:prstGeom prst="triangle">
            <a:avLst/>
          </a:prstGeom>
          <a:solidFill>
            <a:schemeClr val="tx1"/>
          </a:solidFill>
          <a:ln w="38100" cap="rnd">
            <a:solidFill>
              <a:schemeClr val="tx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Isosceles Triangle 198"/>
          <p:cNvSpPr/>
          <p:nvPr/>
        </p:nvSpPr>
        <p:spPr>
          <a:xfrm>
            <a:off x="6624248" y="1428192"/>
            <a:ext cx="91009" cy="756187"/>
          </a:xfrm>
          <a:prstGeom prst="triangle">
            <a:avLst/>
          </a:prstGeom>
          <a:solidFill>
            <a:schemeClr val="bg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2" name="Group 71"/>
          <p:cNvGrpSpPr/>
          <p:nvPr/>
        </p:nvGrpSpPr>
        <p:grpSpPr>
          <a:xfrm>
            <a:off x="1024342" y="3047844"/>
            <a:ext cx="6514752" cy="1043736"/>
            <a:chOff x="4754140" y="3047844"/>
            <a:chExt cx="6514752" cy="1043736"/>
          </a:xfrm>
        </p:grpSpPr>
        <p:graphicFrame>
          <p:nvGraphicFramePr>
            <p:cNvPr id="73" name="Chart 7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5"/>
            </a:graphicData>
          </a:graphic>
        </p:graphicFrame>
        <p:sp>
          <p:nvSpPr>
            <p:cNvPr id="81" name="TextBox 80"/>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4" name="Rectangle 3"/>
          <p:cNvSpPr/>
          <p:nvPr/>
        </p:nvSpPr>
        <p:spPr>
          <a:xfrm>
            <a:off x="1024342" y="2947670"/>
            <a:ext cx="6588705" cy="115617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 81"/>
          <p:cNvGrpSpPr/>
          <p:nvPr/>
        </p:nvGrpSpPr>
        <p:grpSpPr>
          <a:xfrm>
            <a:off x="1024342" y="3047844"/>
            <a:ext cx="6514752" cy="1043736"/>
            <a:chOff x="4754140" y="3047844"/>
            <a:chExt cx="6514752" cy="1043736"/>
          </a:xfrm>
        </p:grpSpPr>
        <p:graphicFrame>
          <p:nvGraphicFramePr>
            <p:cNvPr id="83" name="Chart 82"/>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6"/>
            </a:graphicData>
          </a:graphic>
        </p:graphicFrame>
        <p:sp>
          <p:nvSpPr>
            <p:cNvPr id="84" name="TextBox 83"/>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1" name="Rectangle 90"/>
          <p:cNvSpPr/>
          <p:nvPr/>
        </p:nvSpPr>
        <p:spPr>
          <a:xfrm>
            <a:off x="1036891" y="2947267"/>
            <a:ext cx="6514752" cy="115608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a:off x="1024342" y="3047844"/>
            <a:ext cx="6514752" cy="1043736"/>
            <a:chOff x="4754140" y="3047844"/>
            <a:chExt cx="6514752" cy="1043736"/>
          </a:xfrm>
        </p:grpSpPr>
        <p:graphicFrame>
          <p:nvGraphicFramePr>
            <p:cNvPr id="86" name="Chart 85"/>
            <p:cNvGraphicFramePr/>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7"/>
            </a:graphicData>
          </a:graphic>
        </p:graphicFrame>
        <p:sp>
          <p:nvSpPr>
            <p:cNvPr id="87" name="TextBox 86"/>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2" name="Rectangle 91"/>
          <p:cNvSpPr/>
          <p:nvPr/>
        </p:nvSpPr>
        <p:spPr>
          <a:xfrm>
            <a:off x="994678" y="2949824"/>
            <a:ext cx="6514752" cy="114175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8" name="Group 87"/>
          <p:cNvGrpSpPr/>
          <p:nvPr/>
        </p:nvGrpSpPr>
        <p:grpSpPr>
          <a:xfrm>
            <a:off x="1024342" y="3047844"/>
            <a:ext cx="6514752" cy="1043736"/>
            <a:chOff x="4754140" y="3047844"/>
            <a:chExt cx="6514752" cy="1043736"/>
          </a:xfrm>
        </p:grpSpPr>
        <p:graphicFrame>
          <p:nvGraphicFramePr>
            <p:cNvPr id="89" name="Chart 88"/>
            <p:cNvGraphicFramePr/>
            <p:nvPr>
              <p:extLst>
                <p:ext uri="{D42A27DB-BD31-4B8C-83A1-F6EECF244321}">
                  <p14:modId xmlns:p14="http://schemas.microsoft.com/office/powerpoint/2010/main" val="1170999904"/>
                </p:ext>
              </p:extLst>
            </p:nvPr>
          </p:nvGraphicFramePr>
          <p:xfrm>
            <a:off x="4754140" y="3198252"/>
            <a:ext cx="6514752" cy="893328"/>
          </p:xfrm>
          <a:graphic>
            <a:graphicData uri="http://schemas.openxmlformats.org/drawingml/2006/chart">
              <c:chart xmlns:c="http://schemas.openxmlformats.org/drawingml/2006/chart" xmlns:r="http://schemas.openxmlformats.org/officeDocument/2006/relationships" r:id="rId8"/>
            </a:graphicData>
          </a:graphic>
        </p:graphicFrame>
        <p:sp>
          <p:nvSpPr>
            <p:cNvPr id="90" name="TextBox 89"/>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bg1"/>
                  </a:solidFill>
                  <a:effectLst/>
                </a:rPr>
                <a:t>Lorem ipsum dolor sit amet, consectetur adipiscing elit, sed do eiusmod</a:t>
              </a:r>
              <a:endParaRPr lang="la-Latn" sz="700" dirty="0">
                <a:solidFill>
                  <a:schemeClr val="bg1"/>
                </a:solidFill>
              </a:endParaRPr>
            </a:p>
          </p:txBody>
        </p:sp>
      </p:grpSp>
      <p:sp>
        <p:nvSpPr>
          <p:cNvPr id="95" name="Rectangle 94"/>
          <p:cNvSpPr/>
          <p:nvPr/>
        </p:nvSpPr>
        <p:spPr>
          <a:xfrm>
            <a:off x="841815" y="4286933"/>
            <a:ext cx="6827223" cy="1390771"/>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2C811"/>
              </a:solidFill>
            </a:endParaRPr>
          </a:p>
        </p:txBody>
      </p:sp>
      <p:graphicFrame>
        <p:nvGraphicFramePr>
          <p:cNvPr id="96" name="Table 95"/>
          <p:cNvGraphicFramePr>
            <a:graphicFrameLocks noGrp="1"/>
          </p:cNvGraphicFramePr>
          <p:nvPr/>
        </p:nvGraphicFramePr>
        <p:xfrm>
          <a:off x="838813" y="4286871"/>
          <a:ext cx="6822162" cy="1390834"/>
        </p:xfrm>
        <a:graphic>
          <a:graphicData uri="http://schemas.openxmlformats.org/drawingml/2006/table">
            <a:tbl>
              <a:tblPr firstRow="1" bandRow="1">
                <a:tableStyleId>{F5AB1C69-6EDB-4FF4-983F-18BD219EF322}</a:tableStyleId>
              </a:tblPr>
              <a:tblGrid>
                <a:gridCol w="1361366">
                  <a:extLst>
                    <a:ext uri="{9D8B030D-6E8A-4147-A177-3AD203B41FA5}">
                      <a16:colId xmlns:a16="http://schemas.microsoft.com/office/drawing/2014/main" val="1167939584"/>
                    </a:ext>
                  </a:extLst>
                </a:gridCol>
                <a:gridCol w="1365199">
                  <a:extLst>
                    <a:ext uri="{9D8B030D-6E8A-4147-A177-3AD203B41FA5}">
                      <a16:colId xmlns:a16="http://schemas.microsoft.com/office/drawing/2014/main" val="92675983"/>
                    </a:ext>
                  </a:extLst>
                </a:gridCol>
                <a:gridCol w="1365199">
                  <a:extLst>
                    <a:ext uri="{9D8B030D-6E8A-4147-A177-3AD203B41FA5}">
                      <a16:colId xmlns:a16="http://schemas.microsoft.com/office/drawing/2014/main" val="3862013556"/>
                    </a:ext>
                  </a:extLst>
                </a:gridCol>
                <a:gridCol w="1365199">
                  <a:extLst>
                    <a:ext uri="{9D8B030D-6E8A-4147-A177-3AD203B41FA5}">
                      <a16:colId xmlns:a16="http://schemas.microsoft.com/office/drawing/2014/main" val="1167184307"/>
                    </a:ext>
                  </a:extLst>
                </a:gridCol>
                <a:gridCol w="1365199">
                  <a:extLst>
                    <a:ext uri="{9D8B030D-6E8A-4147-A177-3AD203B41FA5}">
                      <a16:colId xmlns:a16="http://schemas.microsoft.com/office/drawing/2014/main" val="1907940531"/>
                    </a:ext>
                  </a:extLst>
                </a:gridCol>
              </a:tblGrid>
              <a:tr h="293838">
                <a:tc>
                  <a:txBody>
                    <a:bodyPr/>
                    <a:lstStyle/>
                    <a:p>
                      <a:pPr algn="ctr"/>
                      <a:r>
                        <a:rPr lang="en-US" sz="900" dirty="0">
                          <a:solidFill>
                            <a:schemeClr val="tx1">
                              <a:alpha val="67000"/>
                            </a:schemeClr>
                          </a:solidFill>
                        </a:rPr>
                        <a:t>Category</a:t>
                      </a:r>
                      <a:r>
                        <a:rPr lang="en-US" sz="900" baseline="0" dirty="0">
                          <a:solidFill>
                            <a:schemeClr val="tx1">
                              <a:alpha val="67000"/>
                            </a:schemeClr>
                          </a:solidFill>
                        </a:rPr>
                        <a:t> A</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B</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C</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D</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67000"/>
                            </a:schemeClr>
                          </a:solidFill>
                        </a:rPr>
                        <a:t>Category</a:t>
                      </a:r>
                      <a:r>
                        <a:rPr lang="en-US" sz="900" baseline="0" dirty="0">
                          <a:solidFill>
                            <a:schemeClr val="tx1">
                              <a:alpha val="67000"/>
                            </a:schemeClr>
                          </a:solidFill>
                        </a:rPr>
                        <a:t> E</a:t>
                      </a:r>
                      <a:endParaRPr lang="en-US" sz="900" dirty="0">
                        <a:solidFill>
                          <a:schemeClr val="tx1">
                            <a:alpha val="67000"/>
                          </a:schemeClr>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830532694"/>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extLst>
                  <a:ext uri="{0D108BD9-81ED-4DB2-BD59-A6C34878D82A}">
                    <a16:rowId xmlns:a16="http://schemas.microsoft.com/office/drawing/2014/main" val="1087852871"/>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lvl="1"/>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extLst>
                  <a:ext uri="{0D108BD9-81ED-4DB2-BD59-A6C34878D82A}">
                    <a16:rowId xmlns:a16="http://schemas.microsoft.com/office/drawing/2014/main" val="893488242"/>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F2C811"/>
                    </a:solidFill>
                  </a:tcPr>
                </a:tc>
                <a:extLst>
                  <a:ext uri="{0D108BD9-81ED-4DB2-BD59-A6C34878D82A}">
                    <a16:rowId xmlns:a16="http://schemas.microsoft.com/office/drawing/2014/main" val="901784435"/>
                  </a:ext>
                </a:extLst>
              </a:tr>
              <a:tr h="274249">
                <a:tc>
                  <a:txBody>
                    <a:bodyPr/>
                    <a:lstStyle/>
                    <a:p>
                      <a:pPr lvl="0"/>
                      <a:r>
                        <a:rPr lang="en-US" sz="800" dirty="0">
                          <a:solidFill>
                            <a:schemeClr val="tx1"/>
                          </a:solidFill>
                          <a:effectLst/>
                        </a:rPr>
                        <a:t>    </a:t>
                      </a:r>
                      <a:r>
                        <a:rPr lang="la-Latn" sz="800" dirty="0">
                          <a:solidFill>
                            <a:schemeClr val="tx1"/>
                          </a:solidFill>
                          <a:effectLst/>
                        </a:rPr>
                        <a:t>fugiat nulla </a:t>
                      </a:r>
                      <a:endParaRPr lang="en-US" dirty="0">
                        <a:solidFill>
                          <a:schemeClr val="tx1"/>
                        </a:solidFill>
                      </a:endParaRPr>
                    </a:p>
                  </a:txBody>
                  <a:tcPr anchor="ct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tc>
                  <a: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tx1">
                              <a:alpha val="36000"/>
                            </a:schemeClr>
                          </a:solidFill>
                        </a:rPr>
                        <a:t>87</a:t>
                      </a:r>
                    </a:p>
                  </a:txBody>
                  <a:tcPr>
                    <a:lnL w="19050" cap="flat" cmpd="sng" algn="ctr">
                      <a:solidFill>
                        <a:schemeClr val="tx1">
                          <a:lumMod val="75000"/>
                          <a:lumOff val="25000"/>
                        </a:schemeClr>
                      </a:solidFill>
                      <a:prstDash val="solid"/>
                      <a:round/>
                      <a:headEnd type="none" w="med" len="med"/>
                      <a:tailEnd type="none" w="med" len="med"/>
                    </a:lnL>
                    <a:lnR w="19050" cap="flat" cmpd="sng" algn="ctr">
                      <a:solidFill>
                        <a:schemeClr val="tx1">
                          <a:lumMod val="75000"/>
                          <a:lumOff val="25000"/>
                        </a:schemeClr>
                      </a:solidFill>
                      <a:prstDash val="solid"/>
                      <a:round/>
                      <a:headEnd type="none" w="med" len="med"/>
                      <a:tailEnd type="none" w="med" len="med"/>
                    </a:lnR>
                    <a:lnT w="19050" cap="flat" cmpd="sng" algn="ctr">
                      <a:solidFill>
                        <a:schemeClr val="tx1">
                          <a:lumMod val="75000"/>
                          <a:lumOff val="25000"/>
                        </a:schemeClr>
                      </a:solidFill>
                      <a:prstDash val="solid"/>
                      <a:round/>
                      <a:headEnd type="none" w="med" len="med"/>
                      <a:tailEnd type="none" w="med" len="med"/>
                    </a:lnT>
                    <a:lnB w="19050" cap="flat" cmpd="sng" algn="ctr">
                      <a:solidFill>
                        <a:schemeClr val="tx1">
                          <a:lumMod val="75000"/>
                          <a:lumOff val="25000"/>
                        </a:schemeClr>
                      </a:solidFill>
                      <a:prstDash val="solid"/>
                      <a:round/>
                      <a:headEnd type="none" w="med" len="med"/>
                      <a:tailEnd type="none" w="med" len="med"/>
                    </a:lnB>
                    <a:solidFill>
                      <a:srgbClr val="D3AD0B"/>
                    </a:solidFill>
                  </a:tcPr>
                </a:tc>
                <a:extLst>
                  <a:ext uri="{0D108BD9-81ED-4DB2-BD59-A6C34878D82A}">
                    <a16:rowId xmlns:a16="http://schemas.microsoft.com/office/drawing/2014/main" val="3810624778"/>
                  </a:ext>
                </a:extLst>
              </a:tr>
            </a:tbl>
          </a:graphicData>
        </a:graphic>
      </p:graphicFrame>
      <p:grpSp>
        <p:nvGrpSpPr>
          <p:cNvPr id="3" name="Group 2"/>
          <p:cNvGrpSpPr/>
          <p:nvPr/>
        </p:nvGrpSpPr>
        <p:grpSpPr>
          <a:xfrm>
            <a:off x="2976584" y="4627372"/>
            <a:ext cx="4278858" cy="990082"/>
            <a:chOff x="2976584" y="4627372"/>
            <a:chExt cx="4278858" cy="990082"/>
          </a:xfrm>
        </p:grpSpPr>
        <p:sp>
          <p:nvSpPr>
            <p:cNvPr id="98" name="Up Arrow 97"/>
            <p:cNvSpPr/>
            <p:nvPr/>
          </p:nvSpPr>
          <p:spPr>
            <a:xfrm>
              <a:off x="2976584" y="4631834"/>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Up Arrow 101"/>
            <p:cNvSpPr/>
            <p:nvPr/>
          </p:nvSpPr>
          <p:spPr>
            <a:xfrm rot="10800000">
              <a:off x="2976584" y="5194601"/>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Up Arrow 104"/>
            <p:cNvSpPr/>
            <p:nvPr/>
          </p:nvSpPr>
          <p:spPr>
            <a:xfrm>
              <a:off x="2976584" y="4922330"/>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Up Arrow 105"/>
            <p:cNvSpPr/>
            <p:nvPr/>
          </p:nvSpPr>
          <p:spPr>
            <a:xfrm>
              <a:off x="2976584" y="5457751"/>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Up Arrow 106"/>
            <p:cNvSpPr/>
            <p:nvPr/>
          </p:nvSpPr>
          <p:spPr>
            <a:xfrm>
              <a:off x="4375018" y="4905828"/>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Up Arrow 107"/>
            <p:cNvSpPr/>
            <p:nvPr/>
          </p:nvSpPr>
          <p:spPr>
            <a:xfrm>
              <a:off x="4375018" y="5190139"/>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Up Arrow 108"/>
            <p:cNvSpPr/>
            <p:nvPr/>
          </p:nvSpPr>
          <p:spPr>
            <a:xfrm>
              <a:off x="5707711" y="4627372"/>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Up Arrow 109"/>
            <p:cNvSpPr/>
            <p:nvPr/>
          </p:nvSpPr>
          <p:spPr>
            <a:xfrm>
              <a:off x="5707711" y="4905828"/>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Up Arrow 110"/>
            <p:cNvSpPr/>
            <p:nvPr/>
          </p:nvSpPr>
          <p:spPr>
            <a:xfrm>
              <a:off x="7083894" y="4627372"/>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Up Arrow 111"/>
            <p:cNvSpPr/>
            <p:nvPr/>
          </p:nvSpPr>
          <p:spPr>
            <a:xfrm rot="10800000">
              <a:off x="4375018" y="4638216"/>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Up Arrow 112"/>
            <p:cNvSpPr/>
            <p:nvPr/>
          </p:nvSpPr>
          <p:spPr>
            <a:xfrm rot="10800000">
              <a:off x="4375017" y="5464534"/>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Up Arrow 113"/>
            <p:cNvSpPr/>
            <p:nvPr/>
          </p:nvSpPr>
          <p:spPr>
            <a:xfrm rot="10800000">
              <a:off x="5707711" y="5190139"/>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Up Arrow 114"/>
            <p:cNvSpPr/>
            <p:nvPr/>
          </p:nvSpPr>
          <p:spPr>
            <a:xfrm rot="10800000">
              <a:off x="5707710" y="5464322"/>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Up Arrow 115"/>
            <p:cNvSpPr/>
            <p:nvPr/>
          </p:nvSpPr>
          <p:spPr>
            <a:xfrm rot="10800000">
              <a:off x="7083894" y="4922330"/>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Up Arrow 116"/>
            <p:cNvSpPr/>
            <p:nvPr/>
          </p:nvSpPr>
          <p:spPr>
            <a:xfrm rot="10800000">
              <a:off x="7083894" y="5188306"/>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Up Arrow 117"/>
            <p:cNvSpPr/>
            <p:nvPr/>
          </p:nvSpPr>
          <p:spPr>
            <a:xfrm rot="10800000">
              <a:off x="7083894" y="5452310"/>
              <a:ext cx="171548" cy="152920"/>
            </a:xfrm>
            <a:prstGeom prst="up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75827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fade">
                                      <p:cBhvr>
                                        <p:cTn id="7" dur="2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grpSp>
        <p:nvGrpSpPr>
          <p:cNvPr id="7" name="Group 6"/>
          <p:cNvGrpSpPr/>
          <p:nvPr/>
        </p:nvGrpSpPr>
        <p:grpSpPr>
          <a:xfrm>
            <a:off x="3394272" y="1558838"/>
            <a:ext cx="4901429" cy="3192534"/>
            <a:chOff x="7779855" y="1788002"/>
            <a:chExt cx="4901429" cy="3192534"/>
          </a:xfrm>
        </p:grpSpPr>
        <p:sp>
          <p:nvSpPr>
            <p:cNvPr id="4" name="Rounded Rectangle 3"/>
            <p:cNvSpPr/>
            <p:nvPr/>
          </p:nvSpPr>
          <p:spPr>
            <a:xfrm>
              <a:off x="7779855" y="1788002"/>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8983274" y="2560373"/>
              <a:ext cx="2494594" cy="1107996"/>
            </a:xfrm>
            <a:prstGeom prst="rect">
              <a:avLst/>
            </a:prstGeom>
            <a:noFill/>
          </p:spPr>
          <p:txBody>
            <a:bodyPr wrap="none" rtlCol="0">
              <a:spAutoFit/>
            </a:bodyPr>
            <a:lstStyle/>
            <a:p>
              <a:pPr algn="ctr"/>
              <a:r>
                <a:rPr lang="en-US" sz="66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Slides</a:t>
              </a:r>
              <a:endParaRPr lang="en-US" sz="72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 name="TextBox 5"/>
            <p:cNvSpPr txBox="1"/>
            <p:nvPr/>
          </p:nvSpPr>
          <p:spPr>
            <a:xfrm>
              <a:off x="8315722" y="3313305"/>
              <a:ext cx="3829703" cy="646331"/>
            </a:xfrm>
            <a:prstGeom prst="rect">
              <a:avLst/>
            </a:prstGeom>
            <a:noFill/>
          </p:spPr>
          <p:txBody>
            <a:bodyPr wrap="none" rtlCol="0">
              <a:spAutoFit/>
            </a:bodyPr>
            <a:lstStyle/>
            <a:p>
              <a:pPr algn="ctr"/>
              <a:r>
                <a:rPr lang="en-US" sz="3600" b="1" dirty="0">
                  <a:latin typeface="Leelawadee UI" panose="020B0502040204020203" pitchFamily="34" charset="-34"/>
                  <a:ea typeface="Ebrima" panose="02000000000000000000" pitchFamily="2" charset="0"/>
                  <a:cs typeface="Leelawadee UI" panose="020B0502040204020203" pitchFamily="34" charset="-34"/>
                </a:rPr>
                <a:t>By Miguel Myers</a:t>
              </a:r>
            </a:p>
          </p:txBody>
        </p:sp>
      </p:grpSp>
      <p:sp>
        <p:nvSpPr>
          <p:cNvPr id="10" name="TextBox 9"/>
          <p:cNvSpPr txBox="1"/>
          <p:nvPr/>
        </p:nvSpPr>
        <p:spPr>
          <a:xfrm>
            <a:off x="4222170" y="4937642"/>
            <a:ext cx="3416320" cy="523220"/>
          </a:xfrm>
          <a:prstGeom prst="rect">
            <a:avLst/>
          </a:prstGeom>
          <a:noFill/>
        </p:spPr>
        <p:txBody>
          <a:bodyPr wrap="none" rtlCol="0">
            <a:spAutoFit/>
          </a:bodyPr>
          <a:lstStyle/>
          <a:p>
            <a:r>
              <a:rPr lang="en-US" sz="2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Questions? @</a:t>
            </a:r>
            <a:r>
              <a:rPr lang="en-US" sz="2800" b="1" dirty="0" err="1">
                <a:solidFill>
                  <a:schemeClr val="bg1"/>
                </a:solidFill>
                <a:latin typeface="Leelawadee UI" panose="020B0502040204020203" pitchFamily="34" charset="-34"/>
                <a:ea typeface="Ebrima" panose="02000000000000000000" pitchFamily="2" charset="0"/>
                <a:cs typeface="Leelawadee UI" panose="020B0502040204020203" pitchFamily="34" charset="-34"/>
              </a:rPr>
              <a:t>Chass</a:t>
            </a:r>
            <a:endParaRPr lang="en-US" sz="8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4925" y="5460862"/>
            <a:ext cx="818619" cy="818619"/>
          </a:xfrm>
          <a:prstGeom prst="rect">
            <a:avLst/>
          </a:prstGeom>
        </p:spPr>
      </p:pic>
      <p:sp>
        <p:nvSpPr>
          <p:cNvPr id="12" name="TextBox 11">
            <a:extLst>
              <a:ext uri="{FF2B5EF4-FFF2-40B4-BE49-F238E27FC236}">
                <a16:creationId xmlns:a16="http://schemas.microsoft.com/office/drawing/2014/main" id="{1F71509F-3A63-40DD-A6DD-B4144F3EEB79}"/>
              </a:ext>
            </a:extLst>
          </p:cNvPr>
          <p:cNvSpPr txBox="1"/>
          <p:nvPr/>
        </p:nvSpPr>
        <p:spPr>
          <a:xfrm rot="19191129">
            <a:off x="2570717" y="1297228"/>
            <a:ext cx="1499128" cy="523220"/>
          </a:xfrm>
          <a:prstGeom prst="rect">
            <a:avLst/>
          </a:prstGeom>
          <a:noFill/>
        </p:spPr>
        <p:txBody>
          <a:bodyPr wrap="none" rtlCol="0">
            <a:spAutoFit/>
          </a:bodyPr>
          <a:lstStyle/>
          <a:p>
            <a:r>
              <a:rPr lang="en-US" sz="2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Thanks!</a:t>
            </a:r>
            <a:endParaRPr lang="en-US" sz="8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Tree>
    <p:extLst>
      <p:ext uri="{BB962C8B-B14F-4D97-AF65-F5344CB8AC3E}">
        <p14:creationId xmlns:p14="http://schemas.microsoft.com/office/powerpoint/2010/main" val="29847154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65" y="487"/>
            <a:ext cx="12190271" cy="695033"/>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Segoe UI" panose="020B0502040204020203" pitchFamily="34" charset="0"/>
              <a:cs typeface="Segoe UI" panose="020B0502040204020203" pitchFamily="34" charset="0"/>
            </a:endParaRPr>
          </a:p>
        </p:txBody>
      </p:sp>
      <p:sp>
        <p:nvSpPr>
          <p:cNvPr id="7" name="TextBox 6"/>
          <p:cNvSpPr txBox="1"/>
          <p:nvPr/>
        </p:nvSpPr>
        <p:spPr>
          <a:xfrm>
            <a:off x="355042" y="36543"/>
            <a:ext cx="11099599" cy="657331"/>
          </a:xfrm>
          <a:prstGeom prst="rect">
            <a:avLst/>
          </a:prstGeom>
          <a:solidFill>
            <a:srgbClr val="F2C812"/>
          </a:solidFill>
        </p:spPr>
        <p:txBody>
          <a:bodyPr wrap="square" rtlCol="0">
            <a:spAutoFit/>
          </a:bodyPr>
          <a:lstStyle/>
          <a:p>
            <a:pPr marL="0" marR="0" lvl="0" indent="0" defTabSz="914225"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Choosing the Right Charts</a:t>
            </a:r>
          </a:p>
        </p:txBody>
      </p:sp>
      <p:pic>
        <p:nvPicPr>
          <p:cNvPr id="8" name="Picture 7"/>
          <p:cNvPicPr>
            <a:picLocks noChangeAspect="1"/>
          </p:cNvPicPr>
          <p:nvPr/>
        </p:nvPicPr>
        <p:blipFill>
          <a:blip r:embed="rId3"/>
          <a:stretch>
            <a:fillRect/>
          </a:stretch>
        </p:blipFill>
        <p:spPr>
          <a:xfrm>
            <a:off x="10785404" y="144034"/>
            <a:ext cx="1310624" cy="406167"/>
          </a:xfrm>
          <a:prstGeom prst="rect">
            <a:avLst/>
          </a:prstGeom>
        </p:spPr>
      </p:pic>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56439" y="2109056"/>
            <a:ext cx="297847" cy="297847"/>
          </a:xfrm>
          <a:prstGeom prst="rect">
            <a:avLst/>
          </a:prstGeom>
        </p:spPr>
      </p:pic>
      <p:pic>
        <p:nvPicPr>
          <p:cNvPr id="35" name="Picture 34"/>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33000" y="3191374"/>
            <a:ext cx="297847" cy="297847"/>
          </a:xfrm>
          <a:prstGeom prst="rect">
            <a:avLst/>
          </a:prstGeom>
        </p:spPr>
      </p:pic>
      <p:sp>
        <p:nvSpPr>
          <p:cNvPr id="27" name="TextBox 26"/>
          <p:cNvSpPr txBox="1"/>
          <p:nvPr/>
        </p:nvSpPr>
        <p:spPr>
          <a:xfrm>
            <a:off x="9991846" y="2406903"/>
            <a:ext cx="2223592"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Native in Power BI</a:t>
            </a:r>
          </a:p>
        </p:txBody>
      </p:sp>
      <p:sp>
        <p:nvSpPr>
          <p:cNvPr id="38" name="TextBox 37"/>
          <p:cNvSpPr txBox="1"/>
          <p:nvPr/>
        </p:nvSpPr>
        <p:spPr>
          <a:xfrm>
            <a:off x="9989025" y="3489221"/>
            <a:ext cx="2223592"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dirty="0">
                <a:ln>
                  <a:noFill/>
                </a:ln>
                <a:gradFill>
                  <a:gsLst>
                    <a:gs pos="2917">
                      <a:schemeClr val="tx1"/>
                    </a:gs>
                    <a:gs pos="30000">
                      <a:schemeClr val="tx1"/>
                    </a:gs>
                  </a:gsLst>
                  <a:lin ang="5400000" scaled="0"/>
                </a:gradFill>
                <a:effectLst/>
                <a:uLnTx/>
                <a:uFillTx/>
              </a:rPr>
              <a:t>Custom Visual</a:t>
            </a:r>
          </a:p>
        </p:txBody>
      </p:sp>
      <p:sp>
        <p:nvSpPr>
          <p:cNvPr id="2" name="Rectangle 1"/>
          <p:cNvSpPr/>
          <p:nvPr/>
        </p:nvSpPr>
        <p:spPr>
          <a:xfrm>
            <a:off x="3048000" y="3105835"/>
            <a:ext cx="6096000" cy="646331"/>
          </a:xfrm>
          <a:prstGeom prst="rect">
            <a:avLst/>
          </a:prstGeom>
        </p:spPr>
        <p:txBody>
          <a:bodyPr>
            <a:spAutoFit/>
          </a:bodyPr>
          <a:lstStyle/>
          <a:p>
            <a:r>
              <a:rPr lang="en-US" u="sng" dirty="0">
                <a:solidFill>
                  <a:srgbClr val="0000FF"/>
                </a:solidFill>
                <a:latin typeface="Calibri" panose="020F0502020204030204" pitchFamily="34" charset="0"/>
                <a:ea typeface="Calibri" panose="020F0502020204030204" pitchFamily="34" charset="0"/>
                <a:hlinkClick r:id="rId5"/>
              </a:rPr>
              <a:t>http://www.storytellingwithdata.com/blog/2013/04/chart-chooser</a:t>
            </a:r>
            <a:endParaRPr lang="en-US" dirty="0"/>
          </a:p>
        </p:txBody>
      </p:sp>
      <p:pic>
        <p:nvPicPr>
          <p:cNvPr id="3" name="Picture 2">
            <a:extLst>
              <a:ext uri="{FF2B5EF4-FFF2-40B4-BE49-F238E27FC236}">
                <a16:creationId xmlns:a16="http://schemas.microsoft.com/office/drawing/2014/main" id="{6215205B-5B13-4F18-85F7-362619A526AE}"/>
              </a:ext>
            </a:extLst>
          </p:cNvPr>
          <p:cNvPicPr>
            <a:picLocks noChangeAspect="1"/>
          </p:cNvPicPr>
          <p:nvPr/>
        </p:nvPicPr>
        <p:blipFill>
          <a:blip r:embed="rId6"/>
          <a:stretch>
            <a:fillRect/>
          </a:stretch>
        </p:blipFill>
        <p:spPr>
          <a:xfrm>
            <a:off x="703008" y="853303"/>
            <a:ext cx="8263192" cy="5816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4D4A3C21-BCCB-4A26-9056-99523944B0A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87639" y="1830646"/>
            <a:ext cx="297847" cy="297847"/>
          </a:xfrm>
          <a:prstGeom prst="rect">
            <a:avLst/>
          </a:prstGeom>
        </p:spPr>
      </p:pic>
      <p:pic>
        <p:nvPicPr>
          <p:cNvPr id="12" name="Picture 11">
            <a:extLst>
              <a:ext uri="{FF2B5EF4-FFF2-40B4-BE49-F238E27FC236}">
                <a16:creationId xmlns:a16="http://schemas.microsoft.com/office/drawing/2014/main" id="{618A14DE-1899-40DE-B3DE-C5BCDAAEE38D}"/>
              </a:ext>
            </a:extLst>
          </p:cNvPr>
          <p:cNvPicPr>
            <a:picLocks noChangeAspect="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775500" y="3024825"/>
            <a:ext cx="297847" cy="297847"/>
          </a:xfrm>
          <a:prstGeom prst="rect">
            <a:avLst/>
          </a:prstGeom>
        </p:spPr>
      </p:pic>
    </p:spTree>
    <p:extLst>
      <p:ext uri="{BB962C8B-B14F-4D97-AF65-F5344CB8AC3E}">
        <p14:creationId xmlns:p14="http://schemas.microsoft.com/office/powerpoint/2010/main" val="42117011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468150" y="612786"/>
            <a:ext cx="10620764" cy="5134331"/>
          </a:xfrm>
          <a:prstGeom prst="rect">
            <a:avLst/>
          </a:prstGeom>
        </p:spPr>
        <p:txBody>
          <a:bodyPr>
            <a:normAutofit fontScale="25000" lnSpcReduction="20000"/>
          </a:bodyPr>
          <a:lstStyle/>
          <a:p>
            <a:pPr marL="244707" lvl="1" indent="0">
              <a:buNone/>
            </a:pPr>
            <a:endParaRPr lang="en-US" sz="4077" i="1" dirty="0"/>
          </a:p>
          <a:p>
            <a:pPr marL="244707" lvl="1" indent="0" defTabSz="665641">
              <a:buNone/>
            </a:pPr>
            <a:r>
              <a:rPr lang="en-US" sz="10483" i="1" dirty="0"/>
              <a:t>Contact Support </a:t>
            </a:r>
          </a:p>
          <a:p>
            <a:pPr marL="244707" lvl="1" indent="0" defTabSz="665641">
              <a:buNone/>
            </a:pPr>
            <a:r>
              <a:rPr lang="en-US" sz="5824" i="1" dirty="0"/>
              <a:t> 		Report Errors, Issues </a:t>
            </a:r>
            <a:r>
              <a:rPr lang="en-US" sz="6989" i="1" dirty="0"/>
              <a:t>–</a:t>
            </a:r>
            <a:r>
              <a:rPr lang="en-US" sz="5824" i="1" dirty="0"/>
              <a:t> </a:t>
            </a:r>
            <a:r>
              <a:rPr lang="en-US" sz="5824" u="sng" dirty="0">
                <a:hlinkClick r:id="rId3"/>
              </a:rPr>
              <a:t>Support.PowerBI.com </a:t>
            </a:r>
            <a:br>
              <a:rPr lang="en-US" sz="5824" u="sng" dirty="0"/>
            </a:br>
            <a:endParaRPr lang="en-US" sz="4659" dirty="0">
              <a:solidFill>
                <a:prstClr val="black"/>
              </a:solidFill>
            </a:endParaRPr>
          </a:p>
          <a:p>
            <a:pPr marL="244707" lvl="1" indent="0" defTabSz="665641">
              <a:buNone/>
            </a:pPr>
            <a:r>
              <a:rPr lang="en-US" sz="10483" i="1" dirty="0"/>
              <a:t>Resources </a:t>
            </a:r>
            <a:r>
              <a:rPr lang="en-US" sz="6353" i="1" dirty="0">
                <a:solidFill>
                  <a:schemeClr val="bg1">
                    <a:lumMod val="50000"/>
                  </a:schemeClr>
                </a:solidFill>
              </a:rPr>
              <a:t>use presentation mode to click the hyperlinks</a:t>
            </a:r>
            <a:br>
              <a:rPr lang="en-US" sz="6353" i="1" dirty="0">
                <a:solidFill>
                  <a:schemeClr val="bg1">
                    <a:lumMod val="50000"/>
                  </a:schemeClr>
                </a:solidFill>
              </a:rPr>
            </a:br>
            <a:endParaRPr lang="en-US" sz="2912" i="1" dirty="0">
              <a:solidFill>
                <a:schemeClr val="bg1">
                  <a:lumMod val="50000"/>
                </a:schemeClr>
              </a:solidFill>
            </a:endParaRPr>
          </a:p>
          <a:p>
            <a:pPr marL="1076788" lvl="1" indent="-832081" defTabSz="665641">
              <a:spcBef>
                <a:spcPts val="0"/>
              </a:spcBef>
              <a:spcAft>
                <a:spcPts val="600"/>
              </a:spcAft>
              <a:buFont typeface="Wingdings" panose="05000000000000000000" pitchFamily="2" charset="2"/>
              <a:buChar char="Ø"/>
            </a:pPr>
            <a:r>
              <a:rPr lang="en-US" sz="6400" i="1" dirty="0">
                <a:hlinkClick r:id="rId4"/>
              </a:rPr>
              <a:t>Community.PowerBI.com</a:t>
            </a:r>
            <a:r>
              <a:rPr lang="en-US" sz="6400" i="1" dirty="0"/>
              <a:t> – Community Forum</a:t>
            </a:r>
          </a:p>
          <a:p>
            <a:pPr marL="1076788" lvl="1" indent="-832081" defTabSz="665641">
              <a:spcBef>
                <a:spcPts val="0"/>
              </a:spcBef>
              <a:spcAft>
                <a:spcPts val="600"/>
              </a:spcAft>
              <a:buFont typeface="Wingdings" panose="05000000000000000000" pitchFamily="2" charset="2"/>
              <a:buChar char="Ø"/>
            </a:pPr>
            <a:r>
              <a:rPr lang="en-US" sz="6400" i="1" dirty="0">
                <a:hlinkClick r:id="rId5"/>
              </a:rPr>
              <a:t>Data Stories Gallery </a:t>
            </a:r>
            <a:r>
              <a:rPr lang="en-US" sz="6400" i="1" dirty="0"/>
              <a:t>– Get inspired with Data Stories by other Power BI users</a:t>
            </a:r>
          </a:p>
          <a:p>
            <a:pPr marL="1076788" lvl="1" indent="-832081" defTabSz="665641">
              <a:spcBef>
                <a:spcPts val="0"/>
              </a:spcBef>
              <a:spcAft>
                <a:spcPts val="600"/>
              </a:spcAft>
              <a:buFont typeface="Wingdings" panose="05000000000000000000" pitchFamily="2" charset="2"/>
              <a:buChar char="Ø"/>
            </a:pPr>
            <a:r>
              <a:rPr lang="en-US" sz="6400" i="1" dirty="0">
                <a:hlinkClick r:id="rId6"/>
              </a:rPr>
              <a:t>R-Visuals Gallery </a:t>
            </a:r>
            <a:r>
              <a:rPr lang="en-US" sz="6400" i="1" dirty="0"/>
              <a:t>– Get inspired by others use of R for analyzing their data</a:t>
            </a:r>
          </a:p>
          <a:p>
            <a:pPr marL="1076788" lvl="1" indent="-832081" defTabSz="665641">
              <a:spcBef>
                <a:spcPts val="0"/>
              </a:spcBef>
              <a:spcAft>
                <a:spcPts val="600"/>
              </a:spcAft>
              <a:buFont typeface="Wingdings" panose="05000000000000000000" pitchFamily="2" charset="2"/>
              <a:buChar char="Ø"/>
            </a:pPr>
            <a:r>
              <a:rPr lang="en-US" sz="6400" i="1" dirty="0">
                <a:hlinkClick r:id="rId7"/>
              </a:rPr>
              <a:t>Visuals.PowerBI.com</a:t>
            </a:r>
            <a:r>
              <a:rPr lang="en-US" sz="6400" i="1" dirty="0"/>
              <a:t> – Custom PBI visuals and R visuals you can download and use in your story</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8"/>
              </a:rPr>
              <a:t>Power BI Blog </a:t>
            </a:r>
            <a:r>
              <a:rPr lang="en-US" sz="6400" i="1" dirty="0"/>
              <a:t>- weekly updates</a:t>
            </a:r>
            <a:br>
              <a:rPr lang="en-US" sz="6400" i="1" dirty="0"/>
            </a:b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9"/>
              </a:rPr>
              <a:t>User Voice for Power BI </a:t>
            </a:r>
            <a:r>
              <a:rPr lang="en-US" sz="6400" i="1" dirty="0">
                <a:hlinkClick r:id="rId10"/>
              </a:rPr>
              <a:t>–</a:t>
            </a:r>
            <a:r>
              <a:rPr lang="en-US" sz="6400" i="1" dirty="0"/>
              <a:t> Vote on (or submit) your favorite new ideas for Power BI</a:t>
            </a:r>
            <a:endParaRPr lang="en-US" sz="6400" i="1" dirty="0">
              <a:hlinkClick r:id="rId10"/>
            </a:endParaRPr>
          </a:p>
          <a:p>
            <a:pPr marL="1076788" lvl="1" indent="-832081" defTabSz="665641">
              <a:spcBef>
                <a:spcPts val="0"/>
              </a:spcBef>
              <a:spcAft>
                <a:spcPts val="600"/>
              </a:spcAft>
              <a:buFont typeface="Wingdings" panose="05000000000000000000" pitchFamily="2" charset="2"/>
              <a:buChar char="Ø"/>
            </a:pPr>
            <a:r>
              <a:rPr lang="en-US" sz="6400" i="1" dirty="0" err="1">
                <a:hlinkClick r:id="rId10"/>
              </a:rPr>
              <a:t>Issues.PowerBI.Com</a:t>
            </a:r>
            <a:r>
              <a:rPr lang="en-US" sz="6400" i="1" dirty="0"/>
              <a:t> – log issues with the community</a:t>
            </a:r>
          </a:p>
          <a:p>
            <a:pPr marL="1076788" lvl="1" indent="-832081" defTabSz="665641">
              <a:spcBef>
                <a:spcPts val="0"/>
              </a:spcBef>
              <a:spcAft>
                <a:spcPts val="600"/>
              </a:spcAft>
              <a:buFont typeface="Wingdings" panose="05000000000000000000" pitchFamily="2" charset="2"/>
              <a:buChar char="Ø"/>
            </a:pPr>
            <a:endParaRPr lang="en-US" sz="6400" i="1" dirty="0"/>
          </a:p>
          <a:p>
            <a:pPr marL="1076788" lvl="1" indent="-832081" defTabSz="665641">
              <a:spcBef>
                <a:spcPts val="0"/>
              </a:spcBef>
              <a:spcAft>
                <a:spcPts val="600"/>
              </a:spcAft>
              <a:buFont typeface="Wingdings" panose="05000000000000000000" pitchFamily="2" charset="2"/>
              <a:buChar char="Ø"/>
            </a:pPr>
            <a:r>
              <a:rPr lang="en-US" sz="6400" i="1" dirty="0">
                <a:hlinkClick r:id="rId11"/>
              </a:rPr>
              <a:t>Whitepaper</a:t>
            </a:r>
            <a:r>
              <a:rPr lang="en-US" sz="6400" i="1" dirty="0"/>
              <a:t> - Creating an Enterprise Class Dashboard Solution with Power BI</a:t>
            </a:r>
            <a:endParaRPr lang="en-US" sz="6400" i="1" dirty="0">
              <a:hlinkClick r:id="rId12"/>
            </a:endParaRPr>
          </a:p>
          <a:p>
            <a:pPr marL="1076788" lvl="1" indent="-832081" defTabSz="665641">
              <a:spcBef>
                <a:spcPts val="0"/>
              </a:spcBef>
              <a:spcAft>
                <a:spcPts val="600"/>
              </a:spcAft>
              <a:buFont typeface="Wingdings" panose="05000000000000000000" pitchFamily="2" charset="2"/>
              <a:buChar char="Ø"/>
            </a:pPr>
            <a:r>
              <a:rPr lang="en-US" sz="6400" i="1" dirty="0">
                <a:hlinkClick r:id="rId12"/>
              </a:rPr>
              <a:t>Guided Learning</a:t>
            </a:r>
            <a:r>
              <a:rPr lang="en-US" sz="6400" i="1" dirty="0"/>
              <a:t> Self Service Power BI training</a:t>
            </a:r>
            <a:br>
              <a:rPr lang="en-US" sz="6400" i="1" dirty="0"/>
            </a:br>
            <a:endParaRPr lang="en-US" sz="6400" i="1" dirty="0"/>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3"/>
              </a:rPr>
              <a:t>DAX Formula Language</a:t>
            </a:r>
            <a:r>
              <a:rPr lang="en-US" sz="6400" i="1" dirty="0">
                <a:hlinkClick r:id="rId14"/>
              </a:rPr>
              <a:t> </a:t>
            </a:r>
            <a:r>
              <a:rPr lang="en-US" sz="6400" i="1" dirty="0"/>
              <a:t>– syntax for DAX</a:t>
            </a: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rId15"/>
              </a:rPr>
              <a:t>DAX Patterns </a:t>
            </a:r>
            <a:r>
              <a:rPr lang="en-US" sz="6400" i="1" dirty="0"/>
              <a:t>– Great website to learn new patterns for the DAX Language</a:t>
            </a:r>
            <a:endParaRPr lang="en-US" sz="6400" i="1" dirty="0">
              <a:hlinkClick r:id="" action="ppaction://noaction"/>
            </a:endParaRPr>
          </a:p>
          <a:p>
            <a:pPr marL="1076788" lvl="1" indent="-832081" defTabSz="665641">
              <a:lnSpc>
                <a:spcPct val="120000"/>
              </a:lnSpc>
              <a:spcBef>
                <a:spcPts val="0"/>
              </a:spcBef>
              <a:spcAft>
                <a:spcPts val="600"/>
              </a:spcAft>
              <a:buFont typeface="Wingdings" panose="05000000000000000000" pitchFamily="2" charset="2"/>
              <a:buChar char="Ø"/>
            </a:pPr>
            <a:r>
              <a:rPr lang="en-US" sz="6400" i="1" dirty="0">
                <a:hlinkClick r:id="" action="ppaction://noaction"/>
              </a:rPr>
              <a:t>Power </a:t>
            </a:r>
            <a:r>
              <a:rPr lang="en-US" sz="6400" i="1" dirty="0">
                <a:hlinkClick r:id="rId16"/>
              </a:rPr>
              <a:t>Query Formula Language </a:t>
            </a:r>
            <a:r>
              <a:rPr lang="en-US" sz="6400" i="1" dirty="0"/>
              <a:t>– syntax for the “Query” language</a:t>
            </a:r>
            <a:endParaRPr lang="en-US" sz="6400" i="1" dirty="0">
              <a:hlinkClick r:id="rId17"/>
            </a:endParaRPr>
          </a:p>
          <a:p>
            <a:pPr marL="1076788" lvl="1" indent="-832081" defTabSz="665641">
              <a:lnSpc>
                <a:spcPct val="120000"/>
              </a:lnSpc>
              <a:spcBef>
                <a:spcPts val="0"/>
              </a:spcBef>
              <a:spcAft>
                <a:spcPts val="600"/>
              </a:spcAft>
              <a:buFont typeface="Wingdings" panose="05000000000000000000" pitchFamily="2" charset="2"/>
              <a:buChar char="Ø"/>
            </a:pPr>
            <a:endParaRPr lang="en-US" sz="6400" i="1" dirty="0"/>
          </a:p>
        </p:txBody>
      </p:sp>
      <p:sp>
        <p:nvSpPr>
          <p:cNvPr id="5" name="Rectangle 4"/>
          <p:cNvSpPr/>
          <p:nvPr/>
        </p:nvSpPr>
        <p:spPr>
          <a:xfrm>
            <a:off x="5158612" y="3294576"/>
            <a:ext cx="223138" cy="293927"/>
          </a:xfrm>
          <a:prstGeom prst="rect">
            <a:avLst/>
          </a:prstGeom>
        </p:spPr>
        <p:txBody>
          <a:bodyPr wrap="none">
            <a:spAutoFit/>
          </a:bodyPr>
          <a:lstStyle/>
          <a:p>
            <a:pPr marL="0" marR="0" lvl="0" indent="0" defTabSz="665665" eaLnBrk="1" fontAlgn="auto" latinLnBrk="0" hangingPunct="1">
              <a:lnSpc>
                <a:spcPct val="100000"/>
              </a:lnSpc>
              <a:spcBef>
                <a:spcPts val="0"/>
              </a:spcBef>
              <a:spcAft>
                <a:spcPts val="0"/>
              </a:spcAft>
              <a:buClrTx/>
              <a:buSzTx/>
              <a:buFontTx/>
              <a:buNone/>
              <a:tabLst/>
              <a:defRPr/>
            </a:pPr>
            <a:r>
              <a:rPr kumimoji="0" lang="en-US" sz="1310" b="0" i="0" u="none" strike="noStrike" kern="0" cap="none" spc="0" normalizeH="0" baseline="0" noProof="0" dirty="0">
                <a:ln>
                  <a:noFill/>
                </a:ln>
                <a:solidFill>
                  <a:srgbClr val="1F497D"/>
                </a:solidFill>
                <a:effectLst/>
                <a:uLnTx/>
                <a:uFillTx/>
                <a:latin typeface="Calibri" panose="020F0502020204030204" pitchFamily="34" charset="0"/>
                <a:ea typeface="Calibri" panose="020F0502020204030204" pitchFamily="34" charset="0"/>
                <a:cs typeface="Times New Roman" panose="02020603050405020304" pitchFamily="18" charset="0"/>
              </a:rPr>
              <a:t> </a:t>
            </a:r>
            <a:endParaRPr kumimoji="0" lang="en-US" sz="1310" b="0" i="0" u="none" strike="noStrike" kern="0" cap="none" spc="0" normalizeH="0" baseline="0" noProof="0" dirty="0">
              <a:ln>
                <a:noFill/>
              </a:ln>
              <a:solidFill>
                <a:prstClr val="black"/>
              </a:solidFill>
              <a:effectLst/>
              <a:uLnTx/>
              <a:uFillTx/>
              <a:latin typeface="Calibri" panose="020F0502020204030204"/>
            </a:endParaRPr>
          </a:p>
        </p:txBody>
      </p:sp>
      <p:sp>
        <p:nvSpPr>
          <p:cNvPr id="8" name="Rectangle 7"/>
          <p:cNvSpPr/>
          <p:nvPr/>
        </p:nvSpPr>
        <p:spPr>
          <a:xfrm>
            <a:off x="0" y="-10849"/>
            <a:ext cx="12192000" cy="613264"/>
          </a:xfrm>
          <a:prstGeom prst="rect">
            <a:avLst/>
          </a:prstGeom>
          <a:solidFill>
            <a:srgbClr val="F2C8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cs typeface="Segoe UI" panose="020B0502040204020203" pitchFamily="34" charset="0"/>
            </a:endParaRPr>
          </a:p>
        </p:txBody>
      </p:sp>
      <p:sp>
        <p:nvSpPr>
          <p:cNvPr id="9" name="TextBox 8"/>
          <p:cNvSpPr txBox="1"/>
          <p:nvPr/>
        </p:nvSpPr>
        <p:spPr>
          <a:xfrm>
            <a:off x="523912" y="32245"/>
            <a:ext cx="11241596" cy="581249"/>
          </a:xfrm>
          <a:prstGeom prst="rect">
            <a:avLst/>
          </a:prstGeom>
          <a:noFill/>
        </p:spPr>
        <p:txBody>
          <a:bodyPr wrap="square" rtlCol="0">
            <a:spAutoFit/>
          </a:bodyPr>
          <a:lstStyle/>
          <a:p>
            <a:pPr marL="0" marR="0" lvl="0" indent="0" defTabSz="806712" eaLnBrk="1" fontAlgn="auto" latinLnBrk="0" hangingPunct="1">
              <a:lnSpc>
                <a:spcPct val="100000"/>
              </a:lnSpc>
              <a:spcBef>
                <a:spcPts val="0"/>
              </a:spcBef>
              <a:spcAft>
                <a:spcPts val="0"/>
              </a:spcAft>
              <a:buClrTx/>
              <a:buSzTx/>
              <a:buFontTx/>
              <a:buNone/>
              <a:tabLst/>
              <a:defRPr/>
            </a:pPr>
            <a:r>
              <a:rPr kumimoji="0" lang="en-US" sz="3177" b="0" i="0" u="none" strike="noStrike" kern="0" cap="none" spc="0" normalizeH="0" baseline="0" noProof="0" dirty="0">
                <a:ln>
                  <a:noFill/>
                </a:ln>
                <a:solidFill>
                  <a:prstClr val="black"/>
                </a:solidFill>
                <a:effectLst/>
                <a:uLnTx/>
                <a:uFillTx/>
                <a:latin typeface="Segoe UI" panose="020B0502040204020203" pitchFamily="34" charset="0"/>
                <a:cs typeface="Segoe UI" panose="020B0502040204020203" pitchFamily="34" charset="0"/>
              </a:rPr>
              <a:t>Power BI Support Resources</a:t>
            </a:r>
          </a:p>
        </p:txBody>
      </p:sp>
      <p:pic>
        <p:nvPicPr>
          <p:cNvPr id="10" name="Picture 9"/>
          <p:cNvPicPr>
            <a:picLocks noChangeAspect="1"/>
          </p:cNvPicPr>
          <p:nvPr/>
        </p:nvPicPr>
        <p:blipFill>
          <a:blip r:embed="rId18"/>
          <a:stretch>
            <a:fillRect/>
          </a:stretch>
        </p:blipFill>
        <p:spPr>
          <a:xfrm>
            <a:off x="10670597" y="143052"/>
            <a:ext cx="1156433" cy="358383"/>
          </a:xfrm>
          <a:prstGeom prst="rect">
            <a:avLst/>
          </a:prstGeom>
        </p:spPr>
      </p:pic>
      <p:grpSp>
        <p:nvGrpSpPr>
          <p:cNvPr id="12" name="Group 11"/>
          <p:cNvGrpSpPr/>
          <p:nvPr/>
        </p:nvGrpSpPr>
        <p:grpSpPr>
          <a:xfrm>
            <a:off x="14559" y="5995686"/>
            <a:ext cx="12177441" cy="854511"/>
            <a:chOff x="0" y="5629524"/>
            <a:chExt cx="12192000" cy="1212574"/>
          </a:xfrm>
        </p:grpSpPr>
        <p:sp>
          <p:nvSpPr>
            <p:cNvPr id="16" name="Rectangle 15"/>
            <p:cNvSpPr/>
            <p:nvPr/>
          </p:nvSpPr>
          <p:spPr>
            <a:xfrm>
              <a:off x="0" y="5629524"/>
              <a:ext cx="12192000" cy="1212574"/>
            </a:xfrm>
            <a:prstGeom prst="rect">
              <a:avLst/>
            </a:prstGeom>
            <a:solidFill>
              <a:srgbClr val="F2C812"/>
            </a:solidFill>
            <a:ln w="10795" cap="flat" cmpd="sng" algn="ctr">
              <a:noFill/>
              <a:prstDash val="solid"/>
            </a:ln>
            <a:effectLst/>
          </p:spPr>
          <p:txBody>
            <a:bodyPr rtlCol="0" anchor="ctr"/>
            <a:lstStyle/>
            <a:p>
              <a:pPr marL="0" marR="0" lvl="0" indent="0" algn="ctr" defTabSz="806712" eaLnBrk="1" fontAlgn="auto" latinLnBrk="0" hangingPunct="1">
                <a:lnSpc>
                  <a:spcPct val="100000"/>
                </a:lnSpc>
                <a:spcBef>
                  <a:spcPts val="0"/>
                </a:spcBef>
                <a:spcAft>
                  <a:spcPts val="0"/>
                </a:spcAft>
                <a:buClrTx/>
                <a:buSzTx/>
                <a:buFontTx/>
                <a:buNone/>
                <a:tabLst/>
                <a:defRPr/>
              </a:pPr>
              <a:endParaRPr kumimoji="0" lang="en-US" sz="1588"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7" name="Title 1"/>
            <p:cNvSpPr txBox="1">
              <a:spLocks/>
            </p:cNvSpPr>
            <p:nvPr/>
          </p:nvSpPr>
          <p:spPr>
            <a:xfrm>
              <a:off x="0" y="5646588"/>
              <a:ext cx="12192000" cy="550767"/>
            </a:xfrm>
            <a:prstGeom prst="rect">
              <a:avLst/>
            </a:prstGeom>
          </p:spPr>
          <p:txBody>
            <a:bodyPr vert="horz" lIns="80682" tIns="40341" rIns="80682" bIns="40341" rtlCol="0" anchor="ctr">
              <a:normAutofit fontScale="97500"/>
            </a:bodyPr>
            <a:lst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a:lstStyle>
            <a:p>
              <a:pPr marL="0" marR="0" lvl="0" indent="0" algn="l" defTabSz="1005840" rtl="0" eaLnBrk="1" fontAlgn="auto" latinLnBrk="0" hangingPunct="1">
                <a:lnSpc>
                  <a:spcPct val="90000"/>
                </a:lnSpc>
                <a:spcBef>
                  <a:spcPct val="0"/>
                </a:spcBef>
                <a:spcAft>
                  <a:spcPts val="0"/>
                </a:spcAft>
                <a:buClrTx/>
                <a:buSzTx/>
                <a:buFontTx/>
                <a:buNone/>
                <a:tabLst/>
                <a:defRPr/>
              </a:pPr>
              <a:r>
                <a:rPr kumimoji="0" lang="en-US" sz="1765" b="1" i="1" u="none" strike="noStrike" kern="1200" cap="none" spc="0" normalizeH="0" baseline="0" noProof="0" dirty="0">
                  <a:ln>
                    <a:noFill/>
                  </a:ln>
                  <a:solidFill>
                    <a:srgbClr val="505050"/>
                  </a:solidFill>
                  <a:effectLst/>
                  <a:uLnTx/>
                  <a:uFillTx/>
                  <a:latin typeface="Segoe UI"/>
                  <a:ea typeface="+mj-ea"/>
                  <a:cs typeface="+mj-cs"/>
                </a:rPr>
                <a:t>Instructors:  	</a:t>
              </a:r>
              <a:endParaRPr kumimoji="0" lang="en-US" sz="1853" b="1" i="1" u="none" strike="noStrike" kern="1200" cap="none" spc="0" normalizeH="0" baseline="0" noProof="0" dirty="0">
                <a:ln>
                  <a:noFill/>
                </a:ln>
                <a:solidFill>
                  <a:srgbClr val="505050"/>
                </a:solidFill>
                <a:effectLst/>
                <a:uLnTx/>
                <a:uFillTx/>
                <a:latin typeface="Segoe UI"/>
                <a:ea typeface="+mj-ea"/>
                <a:cs typeface="+mj-cs"/>
              </a:endParaRPr>
            </a:p>
          </p:txBody>
        </p:sp>
      </p:grpSp>
    </p:spTree>
    <p:extLst>
      <p:ext uri="{BB962C8B-B14F-4D97-AF65-F5344CB8AC3E}">
        <p14:creationId xmlns:p14="http://schemas.microsoft.com/office/powerpoint/2010/main" val="42666236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2" name="Rectangle 1"/>
            <p:cNvSpPr/>
            <p:nvPr/>
          </p:nvSpPr>
          <p:spPr>
            <a:xfrm>
              <a:off x="0" y="0"/>
              <a:ext cx="2425148" cy="6858000"/>
            </a:xfrm>
            <a:prstGeom prst="rect">
              <a:avLst/>
            </a:prstGeom>
            <a:solidFill>
              <a:srgbClr val="F3C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angle 6"/>
            <p:cNvSpPr/>
            <p:nvPr/>
          </p:nvSpPr>
          <p:spPr>
            <a:xfrm>
              <a:off x="2425148" y="0"/>
              <a:ext cx="976685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9" name="Rounded Rectangle 8"/>
          <p:cNvSpPr/>
          <p:nvPr/>
        </p:nvSpPr>
        <p:spPr>
          <a:xfrm>
            <a:off x="3395993" y="732908"/>
            <a:ext cx="7823379" cy="5388342"/>
          </a:xfrm>
          <a:prstGeom prst="roundRect">
            <a:avLst>
              <a:gd name="adj" fmla="val 4788"/>
            </a:avLst>
          </a:prstGeom>
          <a:solidFill>
            <a:schemeClr val="bg1"/>
          </a:solidFill>
          <a:ln w="38100">
            <a:noFill/>
          </a:ln>
          <a:effectLst>
            <a:outerShdw blurRad="292100" dist="38100" dir="498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3548656" y="2696320"/>
            <a:ext cx="5707302" cy="32661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nvGrpSpPr>
          <p:cNvPr id="36" name="Group 35"/>
          <p:cNvGrpSpPr/>
          <p:nvPr/>
        </p:nvGrpSpPr>
        <p:grpSpPr>
          <a:xfrm>
            <a:off x="-1012" y="378965"/>
            <a:ext cx="2424377" cy="1216651"/>
            <a:chOff x="-1012" y="378965"/>
            <a:chExt cx="2424377" cy="1216651"/>
          </a:xfrm>
        </p:grpSpPr>
        <p:sp>
          <p:nvSpPr>
            <p:cNvPr id="37" name="TextBox 36"/>
            <p:cNvSpPr txBox="1"/>
            <p:nvPr/>
          </p:nvSpPr>
          <p:spPr>
            <a:xfrm>
              <a:off x="0" y="378965"/>
              <a:ext cx="2423365" cy="830997"/>
            </a:xfrm>
            <a:prstGeom prst="rect">
              <a:avLst/>
            </a:prstGeom>
            <a:noFill/>
          </p:spPr>
          <p:txBody>
            <a:bodyPr wrap="square" rtlCol="0">
              <a:spAutoFit/>
            </a:bodyPr>
            <a:lstStyle/>
            <a:p>
              <a:pPr algn="ctr"/>
              <a:r>
                <a:rPr lang="es-ES" sz="4800" b="1" dirty="0">
                  <a:solidFill>
                    <a:schemeClr val="bg1"/>
                  </a:solidFill>
                  <a:latin typeface="Segoe UI" panose="020B0502040204020203" pitchFamily="34" charset="0"/>
                  <a:cs typeface="Segoe UI" panose="020B0502040204020203" pitchFamily="34" charset="0"/>
                </a:rPr>
                <a:t>BASIC</a:t>
              </a:r>
              <a:endParaRPr lang="es-MX" sz="4800" b="1" dirty="0">
                <a:solidFill>
                  <a:schemeClr val="bg1"/>
                </a:solidFill>
                <a:latin typeface="Segoe UI" panose="020B0502040204020203" pitchFamily="34" charset="0"/>
                <a:cs typeface="Segoe UI" panose="020B0502040204020203" pitchFamily="34" charset="0"/>
              </a:endParaRPr>
            </a:p>
          </p:txBody>
        </p:sp>
        <p:sp>
          <p:nvSpPr>
            <p:cNvPr id="38" name="TextBox 37"/>
            <p:cNvSpPr txBox="1"/>
            <p:nvPr/>
          </p:nvSpPr>
          <p:spPr>
            <a:xfrm>
              <a:off x="-1012" y="887730"/>
              <a:ext cx="2423365" cy="707886"/>
            </a:xfrm>
            <a:prstGeom prst="rect">
              <a:avLst/>
            </a:prstGeom>
            <a:noFill/>
          </p:spPr>
          <p:txBody>
            <a:bodyPr wrap="square" rtlCol="0">
              <a:spAutoFit/>
            </a:bodyPr>
            <a:lstStyle/>
            <a:p>
              <a:pPr algn="ctr"/>
              <a:r>
                <a:rPr lang="es-ES" sz="4000" b="1" dirty="0">
                  <a:solidFill>
                    <a:schemeClr val="bg1"/>
                  </a:solidFill>
                  <a:latin typeface="Segoe UI" panose="020B0502040204020203" pitchFamily="34" charset="0"/>
                  <a:cs typeface="Segoe UI" panose="020B0502040204020203" pitchFamily="34" charset="0"/>
                </a:rPr>
                <a:t>FRAME</a:t>
              </a:r>
              <a:endParaRPr lang="es-MX" sz="4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2835789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3548656" y="2696320"/>
              <a:ext cx="5707302" cy="32661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sp>
        <p:nvSpPr>
          <p:cNvPr id="8" name="Rectangle 7"/>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2" name="TextBox 11"/>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1967512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2" name="Rectangle 1"/>
            <p:cNvSpPr/>
            <p:nvPr/>
          </p:nvSpPr>
          <p:spPr>
            <a:xfrm>
              <a:off x="0" y="0"/>
              <a:ext cx="2425148" cy="6858000"/>
            </a:xfrm>
            <a:prstGeom prst="rect">
              <a:avLst/>
            </a:prstGeom>
            <a:solidFill>
              <a:srgbClr val="F3C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angle 6"/>
            <p:cNvSpPr/>
            <p:nvPr/>
          </p:nvSpPr>
          <p:spPr>
            <a:xfrm>
              <a:off x="2425148" y="0"/>
              <a:ext cx="976685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9" name="Rounded Rectangle 8"/>
          <p:cNvSpPr/>
          <p:nvPr/>
        </p:nvSpPr>
        <p:spPr>
          <a:xfrm>
            <a:off x="3395993" y="732908"/>
            <a:ext cx="7823379" cy="5388342"/>
          </a:xfrm>
          <a:prstGeom prst="roundRect">
            <a:avLst>
              <a:gd name="adj" fmla="val 4788"/>
            </a:avLst>
          </a:prstGeom>
          <a:solidFill>
            <a:schemeClr val="bg1"/>
          </a:solidFill>
          <a:ln w="38100">
            <a:noFill/>
          </a:ln>
          <a:effectLst>
            <a:outerShdw blurRad="292100" dist="38100" dir="498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3548656" y="2696320"/>
            <a:ext cx="5707302"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7" name="Rectangle 16"/>
          <p:cNvSpPr/>
          <p:nvPr/>
        </p:nvSpPr>
        <p:spPr>
          <a:xfrm>
            <a:off x="3548656" y="4408025"/>
            <a:ext cx="1792224"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a:off x="5495694" y="4406502"/>
            <a:ext cx="1801368"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6" name="Rectangle 35"/>
          <p:cNvSpPr/>
          <p:nvPr/>
        </p:nvSpPr>
        <p:spPr>
          <a:xfrm>
            <a:off x="7453625" y="4406502"/>
            <a:ext cx="1801368"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nvGrpSpPr>
          <p:cNvPr id="37" name="Group 36"/>
          <p:cNvGrpSpPr/>
          <p:nvPr/>
        </p:nvGrpSpPr>
        <p:grpSpPr>
          <a:xfrm>
            <a:off x="-1012" y="378965"/>
            <a:ext cx="2424377" cy="1216651"/>
            <a:chOff x="-1012" y="378965"/>
            <a:chExt cx="2424377" cy="1216651"/>
          </a:xfrm>
        </p:grpSpPr>
        <p:sp>
          <p:nvSpPr>
            <p:cNvPr id="38" name="TextBox 37"/>
            <p:cNvSpPr txBox="1"/>
            <p:nvPr/>
          </p:nvSpPr>
          <p:spPr>
            <a:xfrm>
              <a:off x="0" y="378965"/>
              <a:ext cx="2423365" cy="830997"/>
            </a:xfrm>
            <a:prstGeom prst="rect">
              <a:avLst/>
            </a:prstGeom>
            <a:noFill/>
          </p:spPr>
          <p:txBody>
            <a:bodyPr wrap="square" rtlCol="0">
              <a:spAutoFit/>
            </a:bodyPr>
            <a:lstStyle/>
            <a:p>
              <a:pPr algn="ctr"/>
              <a:r>
                <a:rPr lang="es-ES" sz="4800" b="1" dirty="0">
                  <a:solidFill>
                    <a:schemeClr val="bg1"/>
                  </a:solidFill>
                  <a:latin typeface="Segoe UI" panose="020B0502040204020203" pitchFamily="34" charset="0"/>
                  <a:cs typeface="Segoe UI" panose="020B0502040204020203" pitchFamily="34" charset="0"/>
                </a:rPr>
                <a:t>SPLIT</a:t>
              </a:r>
              <a:endParaRPr lang="es-MX" sz="4800" b="1" dirty="0">
                <a:solidFill>
                  <a:schemeClr val="bg1"/>
                </a:solidFill>
                <a:latin typeface="Segoe UI" panose="020B0502040204020203" pitchFamily="34" charset="0"/>
                <a:cs typeface="Segoe UI" panose="020B0502040204020203" pitchFamily="34" charset="0"/>
              </a:endParaRPr>
            </a:p>
          </p:txBody>
        </p:sp>
        <p:sp>
          <p:nvSpPr>
            <p:cNvPr id="39" name="TextBox 38"/>
            <p:cNvSpPr txBox="1"/>
            <p:nvPr/>
          </p:nvSpPr>
          <p:spPr>
            <a:xfrm>
              <a:off x="-1012" y="887730"/>
              <a:ext cx="2423365" cy="707886"/>
            </a:xfrm>
            <a:prstGeom prst="rect">
              <a:avLst/>
            </a:prstGeom>
            <a:noFill/>
          </p:spPr>
          <p:txBody>
            <a:bodyPr wrap="square" rtlCol="0">
              <a:spAutoFit/>
            </a:bodyPr>
            <a:lstStyle/>
            <a:p>
              <a:pPr algn="ctr"/>
              <a:r>
                <a:rPr lang="es-ES" sz="4000" b="1" dirty="0">
                  <a:solidFill>
                    <a:schemeClr val="bg1"/>
                  </a:solidFill>
                  <a:latin typeface="Segoe UI" panose="020B0502040204020203" pitchFamily="34" charset="0"/>
                  <a:cs typeface="Segoe UI" panose="020B0502040204020203" pitchFamily="34" charset="0"/>
                </a:rPr>
                <a:t>FRAME</a:t>
              </a:r>
              <a:endParaRPr lang="es-MX" sz="4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11717510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3548656" y="2696320"/>
              <a:ext cx="5707302" cy="155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7" name="Rectangle 16"/>
            <p:cNvSpPr/>
            <p:nvPr/>
          </p:nvSpPr>
          <p:spPr>
            <a:xfrm>
              <a:off x="3548656" y="4408025"/>
              <a:ext cx="1792224" cy="1554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a:off x="5495694" y="4406502"/>
              <a:ext cx="1801368" cy="1554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6" name="Rectangle 35"/>
            <p:cNvSpPr/>
            <p:nvPr/>
          </p:nvSpPr>
          <p:spPr>
            <a:xfrm>
              <a:off x="7453625" y="4406502"/>
              <a:ext cx="1801368" cy="1554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sp>
        <p:nvSpPr>
          <p:cNvPr id="11" name="Rectangle 10"/>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3" name="TextBox 12"/>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426200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Freeform 9"/>
          <p:cNvSpPr/>
          <p:nvPr/>
        </p:nvSpPr>
        <p:spPr>
          <a:xfrm>
            <a:off x="1106905" y="-145778"/>
            <a:ext cx="10058400" cy="7014412"/>
          </a:xfrm>
          <a:custGeom>
            <a:avLst/>
            <a:gdLst>
              <a:gd name="connsiteX0" fmla="*/ 457200 w 10058400"/>
              <a:gd name="connsiteY0" fmla="*/ 72189 h 7110663"/>
              <a:gd name="connsiteX1" fmla="*/ 577516 w 10058400"/>
              <a:gd name="connsiteY1" fmla="*/ 914400 h 7110663"/>
              <a:gd name="connsiteX2" fmla="*/ 228600 w 10058400"/>
              <a:gd name="connsiteY2" fmla="*/ 1515979 h 7110663"/>
              <a:gd name="connsiteX3" fmla="*/ 156411 w 10058400"/>
              <a:gd name="connsiteY3" fmla="*/ 2442410 h 7110663"/>
              <a:gd name="connsiteX4" fmla="*/ 0 w 10058400"/>
              <a:gd name="connsiteY4" fmla="*/ 2646947 h 7110663"/>
              <a:gd name="connsiteX5" fmla="*/ 252663 w 10058400"/>
              <a:gd name="connsiteY5" fmla="*/ 4138863 h 7110663"/>
              <a:gd name="connsiteX6" fmla="*/ 613611 w 10058400"/>
              <a:gd name="connsiteY6" fmla="*/ 4271210 h 7110663"/>
              <a:gd name="connsiteX7" fmla="*/ 854242 w 10058400"/>
              <a:gd name="connsiteY7" fmla="*/ 5534526 h 7110663"/>
              <a:gd name="connsiteX8" fmla="*/ 1143000 w 10058400"/>
              <a:gd name="connsiteY8" fmla="*/ 5522495 h 7110663"/>
              <a:gd name="connsiteX9" fmla="*/ 1395663 w 10058400"/>
              <a:gd name="connsiteY9" fmla="*/ 7098631 h 7110663"/>
              <a:gd name="connsiteX10" fmla="*/ 8698832 w 10058400"/>
              <a:gd name="connsiteY10" fmla="*/ 7110663 h 7110663"/>
              <a:gd name="connsiteX11" fmla="*/ 8783053 w 10058400"/>
              <a:gd name="connsiteY11" fmla="*/ 6388768 h 7110663"/>
              <a:gd name="connsiteX12" fmla="*/ 9456821 w 10058400"/>
              <a:gd name="connsiteY12" fmla="*/ 5847347 h 7110663"/>
              <a:gd name="connsiteX13" fmla="*/ 9601200 w 10058400"/>
              <a:gd name="connsiteY13" fmla="*/ 5173579 h 7110663"/>
              <a:gd name="connsiteX14" fmla="*/ 9745579 w 10058400"/>
              <a:gd name="connsiteY14" fmla="*/ 5185610 h 7110663"/>
              <a:gd name="connsiteX15" fmla="*/ 10058400 w 10058400"/>
              <a:gd name="connsiteY15" fmla="*/ 0 h 7110663"/>
              <a:gd name="connsiteX16" fmla="*/ 457200 w 10058400"/>
              <a:gd name="connsiteY16" fmla="*/ 72189 h 711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058400" h="7110663">
                <a:moveTo>
                  <a:pt x="457200" y="72189"/>
                </a:moveTo>
                <a:lnTo>
                  <a:pt x="577516" y="914400"/>
                </a:lnTo>
                <a:lnTo>
                  <a:pt x="228600" y="1515979"/>
                </a:lnTo>
                <a:lnTo>
                  <a:pt x="156411" y="2442410"/>
                </a:lnTo>
                <a:lnTo>
                  <a:pt x="0" y="2646947"/>
                </a:lnTo>
                <a:lnTo>
                  <a:pt x="252663" y="4138863"/>
                </a:lnTo>
                <a:lnTo>
                  <a:pt x="613611" y="4271210"/>
                </a:lnTo>
                <a:lnTo>
                  <a:pt x="854242" y="5534526"/>
                </a:lnTo>
                <a:lnTo>
                  <a:pt x="1143000" y="5522495"/>
                </a:lnTo>
                <a:lnTo>
                  <a:pt x="1395663" y="7098631"/>
                </a:lnTo>
                <a:lnTo>
                  <a:pt x="8698832" y="7110663"/>
                </a:lnTo>
                <a:lnTo>
                  <a:pt x="8783053" y="6388768"/>
                </a:lnTo>
                <a:lnTo>
                  <a:pt x="9456821" y="5847347"/>
                </a:lnTo>
                <a:lnTo>
                  <a:pt x="9601200" y="5173579"/>
                </a:lnTo>
                <a:lnTo>
                  <a:pt x="9745579" y="5185610"/>
                </a:lnTo>
                <a:lnTo>
                  <a:pt x="10058400" y="0"/>
                </a:lnTo>
                <a:lnTo>
                  <a:pt x="457200" y="72189"/>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788216" y="892550"/>
            <a:ext cx="2525050" cy="523220"/>
          </a:xfrm>
          <a:prstGeom prst="rect">
            <a:avLst/>
          </a:prstGeom>
          <a:noFill/>
        </p:spPr>
        <p:txBody>
          <a:bodyPr wrap="none" rtlCol="0">
            <a:spAutoFit/>
          </a:bodyPr>
          <a:lstStyle/>
          <a:p>
            <a:r>
              <a:rPr lang="en-US" sz="2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EDIT QUERIES</a:t>
            </a:r>
            <a:endParaRPr lang="en-US" sz="3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2" name="TextBox 11"/>
          <p:cNvSpPr txBox="1"/>
          <p:nvPr/>
        </p:nvSpPr>
        <p:spPr>
          <a:xfrm>
            <a:off x="1709162" y="-92334"/>
            <a:ext cx="5021183" cy="1200329"/>
          </a:xfrm>
          <a:prstGeom prst="rect">
            <a:avLst/>
          </a:prstGeom>
          <a:noFill/>
        </p:spPr>
        <p:txBody>
          <a:bodyPr wrap="none" rtlCol="0">
            <a:spAutoFit/>
          </a:bodyPr>
          <a:lstStyle/>
          <a:p>
            <a:r>
              <a:rPr lang="en-US" sz="7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MEASURES</a:t>
            </a:r>
            <a:endParaRPr lang="en-US" sz="8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3" name="TextBox 12"/>
          <p:cNvSpPr txBox="1"/>
          <p:nvPr/>
        </p:nvSpPr>
        <p:spPr>
          <a:xfrm>
            <a:off x="8235008" y="569384"/>
            <a:ext cx="2745239" cy="1569660"/>
          </a:xfrm>
          <a:prstGeom prst="rect">
            <a:avLst/>
          </a:prstGeom>
          <a:noFill/>
        </p:spPr>
        <p:txBody>
          <a:bodyPr wrap="none" rtlCol="0">
            <a:spAutoFit/>
          </a:bodyPr>
          <a:lstStyle/>
          <a:p>
            <a:r>
              <a:rPr lang="en-US" sz="9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DAX</a:t>
            </a:r>
            <a:endParaRPr lang="en-US" sz="115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4" name="TextBox 13"/>
          <p:cNvSpPr txBox="1"/>
          <p:nvPr/>
        </p:nvSpPr>
        <p:spPr>
          <a:xfrm>
            <a:off x="6646790" y="123109"/>
            <a:ext cx="4485780" cy="769441"/>
          </a:xfrm>
          <a:prstGeom prst="rect">
            <a:avLst/>
          </a:prstGeom>
          <a:noFill/>
        </p:spPr>
        <p:txBody>
          <a:bodyPr wrap="none" rtlCol="0">
            <a:spAutoFit/>
          </a:bodyPr>
          <a:lstStyle/>
          <a:p>
            <a:r>
              <a:rPr lang="en-US" sz="4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RELATIONSHIPS</a:t>
            </a:r>
            <a:endParaRPr lang="en-US" sz="4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5" name="TextBox 14"/>
          <p:cNvSpPr txBox="1"/>
          <p:nvPr/>
        </p:nvSpPr>
        <p:spPr>
          <a:xfrm>
            <a:off x="1570998" y="799382"/>
            <a:ext cx="4277325" cy="769441"/>
          </a:xfrm>
          <a:prstGeom prst="rect">
            <a:avLst/>
          </a:prstGeom>
          <a:noFill/>
        </p:spPr>
        <p:txBody>
          <a:bodyPr wrap="none" rtlCol="0">
            <a:spAutoFit/>
          </a:bodyPr>
          <a:lstStyle/>
          <a:p>
            <a:r>
              <a:rPr lang="en-US" sz="4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DATA SOURCES</a:t>
            </a:r>
            <a:endParaRPr lang="en-US" sz="4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6" name="TextBox 15"/>
          <p:cNvSpPr txBox="1"/>
          <p:nvPr/>
        </p:nvSpPr>
        <p:spPr>
          <a:xfrm>
            <a:off x="1215620" y="1296384"/>
            <a:ext cx="3560590" cy="1107996"/>
          </a:xfrm>
          <a:prstGeom prst="rect">
            <a:avLst/>
          </a:prstGeom>
          <a:noFill/>
        </p:spPr>
        <p:txBody>
          <a:bodyPr wrap="none" rtlCol="0">
            <a:spAutoFit/>
          </a:bodyPr>
          <a:lstStyle/>
          <a:p>
            <a:r>
              <a:rPr lang="en-US" sz="6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APPEND</a:t>
            </a:r>
            <a:endParaRPr lang="en-US" sz="7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 name="TextBox 16"/>
          <p:cNvSpPr txBox="1"/>
          <p:nvPr/>
        </p:nvSpPr>
        <p:spPr>
          <a:xfrm>
            <a:off x="7730816" y="1861174"/>
            <a:ext cx="3239798" cy="923330"/>
          </a:xfrm>
          <a:prstGeom prst="rect">
            <a:avLst/>
          </a:prstGeom>
          <a:noFill/>
        </p:spPr>
        <p:txBody>
          <a:bodyPr wrap="none" rtlCol="0">
            <a:spAutoFit/>
          </a:bodyPr>
          <a:lstStyle/>
          <a:p>
            <a:r>
              <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UNPIVOT</a:t>
            </a:r>
            <a:endParaRPr lang="en-US" sz="6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8" name="TextBox 17"/>
          <p:cNvSpPr txBox="1"/>
          <p:nvPr/>
        </p:nvSpPr>
        <p:spPr>
          <a:xfrm>
            <a:off x="4650888" y="1337039"/>
            <a:ext cx="3727302" cy="830997"/>
          </a:xfrm>
          <a:prstGeom prst="rect">
            <a:avLst/>
          </a:prstGeom>
          <a:noFill/>
        </p:spPr>
        <p:txBody>
          <a:bodyPr wrap="none" rtlCol="0">
            <a:spAutoFit/>
          </a:bodyPr>
          <a:lstStyle/>
          <a:p>
            <a:r>
              <a:rPr lang="en-US" sz="4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TRANSPOSE</a:t>
            </a:r>
            <a:endPar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9" name="TextBox 18"/>
          <p:cNvSpPr txBox="1"/>
          <p:nvPr/>
        </p:nvSpPr>
        <p:spPr>
          <a:xfrm>
            <a:off x="5088996" y="1992569"/>
            <a:ext cx="2767104" cy="584775"/>
          </a:xfrm>
          <a:prstGeom prst="rect">
            <a:avLst/>
          </a:prstGeom>
          <a:noFill/>
        </p:spPr>
        <p:txBody>
          <a:bodyPr wrap="none" rtlCol="0">
            <a:spAutoFit/>
          </a:bodyPr>
          <a:lstStyle/>
          <a:p>
            <a:r>
              <a:rPr lang="en-US" sz="3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DRILL DOWN</a:t>
            </a:r>
            <a:endParaRPr lang="en-US" sz="3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0" name="TextBox 19"/>
          <p:cNvSpPr txBox="1"/>
          <p:nvPr/>
        </p:nvSpPr>
        <p:spPr>
          <a:xfrm>
            <a:off x="3200877" y="2439195"/>
            <a:ext cx="3930050" cy="923330"/>
          </a:xfrm>
          <a:prstGeom prst="rect">
            <a:avLst/>
          </a:prstGeom>
          <a:noFill/>
        </p:spPr>
        <p:txBody>
          <a:bodyPr wrap="none" rtlCol="0">
            <a:spAutoFit/>
          </a:bodyPr>
          <a:lstStyle/>
          <a:p>
            <a:r>
              <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FORMULAS</a:t>
            </a:r>
            <a:endParaRPr lang="en-US" sz="6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1" name="TextBox 20"/>
          <p:cNvSpPr txBox="1"/>
          <p:nvPr/>
        </p:nvSpPr>
        <p:spPr>
          <a:xfrm>
            <a:off x="1212313" y="1697052"/>
            <a:ext cx="2222083" cy="2646878"/>
          </a:xfrm>
          <a:prstGeom prst="rect">
            <a:avLst/>
          </a:prstGeom>
          <a:noFill/>
        </p:spPr>
        <p:txBody>
          <a:bodyPr wrap="none" rtlCol="0">
            <a:spAutoFit/>
          </a:bodyPr>
          <a:lstStyle/>
          <a:p>
            <a:r>
              <a:rPr lang="en-US" sz="16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M</a:t>
            </a:r>
            <a:endParaRPr lang="en-US" sz="199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2" name="TextBox 21"/>
          <p:cNvSpPr txBox="1"/>
          <p:nvPr/>
        </p:nvSpPr>
        <p:spPr>
          <a:xfrm>
            <a:off x="7152223" y="2627878"/>
            <a:ext cx="3887924" cy="415498"/>
          </a:xfrm>
          <a:prstGeom prst="rect">
            <a:avLst/>
          </a:prstGeom>
          <a:noFill/>
        </p:spPr>
        <p:txBody>
          <a:bodyPr wrap="none" rtlCol="0">
            <a:spAutoFit/>
          </a:bodyPr>
          <a:lstStyle/>
          <a:p>
            <a:r>
              <a:rPr lang="en-US" sz="21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MULTIDIMENTIONAL TABLES</a:t>
            </a:r>
          </a:p>
        </p:txBody>
      </p:sp>
      <p:sp>
        <p:nvSpPr>
          <p:cNvPr id="23" name="TextBox 22"/>
          <p:cNvSpPr txBox="1"/>
          <p:nvPr/>
        </p:nvSpPr>
        <p:spPr>
          <a:xfrm>
            <a:off x="6922106" y="2917877"/>
            <a:ext cx="4071627" cy="923330"/>
          </a:xfrm>
          <a:prstGeom prst="rect">
            <a:avLst/>
          </a:prstGeom>
          <a:noFill/>
        </p:spPr>
        <p:txBody>
          <a:bodyPr wrap="none" rtlCol="0">
            <a:spAutoFit/>
          </a:bodyPr>
          <a:lstStyle/>
          <a:p>
            <a:r>
              <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HIERARCHY</a:t>
            </a:r>
            <a:endParaRPr lang="en-US" sz="6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4" name="TextBox 23"/>
          <p:cNvSpPr txBox="1"/>
          <p:nvPr/>
        </p:nvSpPr>
        <p:spPr>
          <a:xfrm>
            <a:off x="3281933" y="3200399"/>
            <a:ext cx="3763723" cy="646331"/>
          </a:xfrm>
          <a:prstGeom prst="rect">
            <a:avLst/>
          </a:prstGeom>
          <a:noFill/>
        </p:spPr>
        <p:txBody>
          <a:bodyPr wrap="none" rtlCol="0">
            <a:spAutoFit/>
          </a:bodyPr>
          <a:lstStyle/>
          <a:p>
            <a:r>
              <a:rPr lang="en-US" sz="3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SPLIT COLUMNS</a:t>
            </a:r>
            <a:endParaRPr lang="en-US" sz="4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5" name="TextBox 24"/>
          <p:cNvSpPr txBox="1"/>
          <p:nvPr/>
        </p:nvSpPr>
        <p:spPr>
          <a:xfrm>
            <a:off x="4219753" y="3484426"/>
            <a:ext cx="6726521" cy="1569660"/>
          </a:xfrm>
          <a:prstGeom prst="rect">
            <a:avLst/>
          </a:prstGeom>
          <a:noFill/>
        </p:spPr>
        <p:txBody>
          <a:bodyPr wrap="none" rtlCol="0">
            <a:spAutoFit/>
          </a:bodyPr>
          <a:lstStyle/>
          <a:p>
            <a:r>
              <a:rPr lang="en-US" sz="9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MODELING</a:t>
            </a:r>
            <a:endParaRPr lang="en-US" sz="115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6" name="TextBox 25"/>
          <p:cNvSpPr txBox="1"/>
          <p:nvPr/>
        </p:nvSpPr>
        <p:spPr>
          <a:xfrm>
            <a:off x="1741225" y="3749392"/>
            <a:ext cx="2667333" cy="830997"/>
          </a:xfrm>
          <a:prstGeom prst="rect">
            <a:avLst/>
          </a:prstGeom>
          <a:noFill/>
        </p:spPr>
        <p:txBody>
          <a:bodyPr wrap="none" rtlCol="0">
            <a:spAutoFit/>
          </a:bodyPr>
          <a:lstStyle/>
          <a:p>
            <a:r>
              <a:rPr lang="en-US" sz="4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SORT BY</a:t>
            </a:r>
            <a:endPar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7" name="TextBox 26"/>
          <p:cNvSpPr txBox="1"/>
          <p:nvPr/>
        </p:nvSpPr>
        <p:spPr>
          <a:xfrm>
            <a:off x="8230378" y="4679527"/>
            <a:ext cx="2409121" cy="830997"/>
          </a:xfrm>
          <a:prstGeom prst="rect">
            <a:avLst/>
          </a:prstGeom>
          <a:noFill/>
        </p:spPr>
        <p:txBody>
          <a:bodyPr wrap="none" rtlCol="0">
            <a:spAutoFit/>
          </a:bodyPr>
          <a:lstStyle/>
          <a:p>
            <a:r>
              <a:rPr lang="en-US" sz="4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FILTERS</a:t>
            </a:r>
            <a:endPar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29" name="TextBox 28"/>
          <p:cNvSpPr txBox="1"/>
          <p:nvPr/>
        </p:nvSpPr>
        <p:spPr>
          <a:xfrm>
            <a:off x="4249753" y="6008189"/>
            <a:ext cx="5457263" cy="830997"/>
          </a:xfrm>
          <a:prstGeom prst="rect">
            <a:avLst/>
          </a:prstGeom>
          <a:noFill/>
        </p:spPr>
        <p:txBody>
          <a:bodyPr wrap="none" rtlCol="0">
            <a:spAutoFit/>
          </a:bodyPr>
          <a:lstStyle/>
          <a:p>
            <a:r>
              <a:rPr lang="en-US" sz="4800" b="1">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SUMMARIZATION</a:t>
            </a:r>
            <a:endPar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0" name="TextBox 29"/>
          <p:cNvSpPr txBox="1"/>
          <p:nvPr/>
        </p:nvSpPr>
        <p:spPr>
          <a:xfrm>
            <a:off x="7490394" y="5215936"/>
            <a:ext cx="2636940" cy="1107996"/>
          </a:xfrm>
          <a:prstGeom prst="rect">
            <a:avLst/>
          </a:prstGeom>
          <a:noFill/>
        </p:spPr>
        <p:txBody>
          <a:bodyPr wrap="none" rtlCol="0">
            <a:spAutoFit/>
          </a:bodyPr>
          <a:lstStyle/>
          <a:p>
            <a:r>
              <a:rPr lang="en-US" sz="6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PIVOT</a:t>
            </a:r>
            <a:endParaRPr lang="en-US" sz="7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1" name="TextBox 30"/>
          <p:cNvSpPr txBox="1"/>
          <p:nvPr/>
        </p:nvSpPr>
        <p:spPr>
          <a:xfrm>
            <a:off x="5382533" y="4760084"/>
            <a:ext cx="2648097" cy="769441"/>
          </a:xfrm>
          <a:prstGeom prst="rect">
            <a:avLst/>
          </a:prstGeom>
          <a:noFill/>
        </p:spPr>
        <p:txBody>
          <a:bodyPr wrap="none" rtlCol="0">
            <a:spAutoFit/>
          </a:bodyPr>
          <a:lstStyle/>
          <a:p>
            <a:r>
              <a:rPr lang="en-US" sz="4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EXTRACT</a:t>
            </a:r>
            <a:endParaRPr lang="en-US" sz="8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2" name="TextBox 31"/>
          <p:cNvSpPr txBox="1"/>
          <p:nvPr/>
        </p:nvSpPr>
        <p:spPr>
          <a:xfrm>
            <a:off x="1833937" y="4380978"/>
            <a:ext cx="2548455" cy="584775"/>
          </a:xfrm>
          <a:prstGeom prst="rect">
            <a:avLst/>
          </a:prstGeom>
          <a:noFill/>
        </p:spPr>
        <p:txBody>
          <a:bodyPr wrap="none" rtlCol="0">
            <a:spAutoFit/>
          </a:bodyPr>
          <a:lstStyle/>
          <a:p>
            <a:r>
              <a:rPr lang="en-US" sz="3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AGGREGATE</a:t>
            </a:r>
            <a:endParaRPr lang="en-US" sz="6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3" name="TextBox 32"/>
          <p:cNvSpPr txBox="1"/>
          <p:nvPr/>
        </p:nvSpPr>
        <p:spPr>
          <a:xfrm>
            <a:off x="2425476" y="6132391"/>
            <a:ext cx="1619739" cy="523220"/>
          </a:xfrm>
          <a:prstGeom prst="rect">
            <a:avLst/>
          </a:prstGeom>
          <a:noFill/>
        </p:spPr>
        <p:txBody>
          <a:bodyPr wrap="none" rtlCol="0">
            <a:spAutoFit/>
          </a:bodyPr>
          <a:lstStyle/>
          <a:p>
            <a:r>
              <a:rPr lang="en-US" sz="2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EXPAND</a:t>
            </a:r>
            <a:endPar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4" name="TextBox 33"/>
          <p:cNvSpPr txBox="1"/>
          <p:nvPr/>
        </p:nvSpPr>
        <p:spPr>
          <a:xfrm>
            <a:off x="2241732" y="4719889"/>
            <a:ext cx="3040961" cy="1107996"/>
          </a:xfrm>
          <a:prstGeom prst="rect">
            <a:avLst/>
          </a:prstGeom>
          <a:noFill/>
        </p:spPr>
        <p:txBody>
          <a:bodyPr wrap="none" rtlCol="0">
            <a:spAutoFit/>
          </a:bodyPr>
          <a:lstStyle/>
          <a:p>
            <a:r>
              <a:rPr lang="en-US" sz="6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MERGE</a:t>
            </a:r>
            <a:endParaRPr lang="en-US" sz="7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5" name="TextBox 34"/>
          <p:cNvSpPr txBox="1"/>
          <p:nvPr/>
        </p:nvSpPr>
        <p:spPr>
          <a:xfrm>
            <a:off x="5268322" y="5430902"/>
            <a:ext cx="2328201" cy="707886"/>
          </a:xfrm>
          <a:prstGeom prst="rect">
            <a:avLst/>
          </a:prstGeom>
          <a:noFill/>
        </p:spPr>
        <p:txBody>
          <a:bodyPr wrap="none" rtlCol="0">
            <a:spAutoFit/>
          </a:bodyPr>
          <a:lstStyle/>
          <a:p>
            <a:r>
              <a:rPr lang="en-US" sz="4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REPLACE</a:t>
            </a:r>
            <a:endParaRPr lang="en-US" sz="4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6" name="TextBox 35"/>
          <p:cNvSpPr txBox="1"/>
          <p:nvPr/>
        </p:nvSpPr>
        <p:spPr>
          <a:xfrm>
            <a:off x="3293347" y="2266013"/>
            <a:ext cx="1870448" cy="307777"/>
          </a:xfrm>
          <a:prstGeom prst="rect">
            <a:avLst/>
          </a:prstGeom>
          <a:noFill/>
        </p:spPr>
        <p:txBody>
          <a:bodyPr wrap="none" rtlCol="0">
            <a:spAutoFit/>
          </a:bodyPr>
          <a:lstStyle/>
          <a:p>
            <a:r>
              <a:rPr lang="en-US" sz="1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COMBINE BINARIES</a:t>
            </a:r>
            <a:endParaRPr lang="en-US" sz="1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7" name="TextBox 36"/>
          <p:cNvSpPr txBox="1"/>
          <p:nvPr/>
        </p:nvSpPr>
        <p:spPr>
          <a:xfrm>
            <a:off x="2425476" y="5702833"/>
            <a:ext cx="2805320" cy="400110"/>
          </a:xfrm>
          <a:prstGeom prst="rect">
            <a:avLst/>
          </a:prstGeom>
          <a:noFill/>
        </p:spPr>
        <p:txBody>
          <a:bodyPr wrap="none" rtlCol="0">
            <a:spAutoFit/>
          </a:bodyPr>
          <a:lstStyle/>
          <a:p>
            <a:r>
              <a:rPr lang="en-US" sz="2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REMOVE DUPLICATES</a:t>
            </a:r>
          </a:p>
        </p:txBody>
      </p:sp>
    </p:spTree>
    <p:extLst>
      <p:ext uri="{BB962C8B-B14F-4D97-AF65-F5344CB8AC3E}">
        <p14:creationId xmlns:p14="http://schemas.microsoft.com/office/powerpoint/2010/main" val="32816080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fade">
                                      <p:cBhvr>
                                        <p:cTn id="45" dur="500"/>
                                        <p:tgtEl>
                                          <p:spTgt spid="22"/>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500"/>
                                        <p:tgtEl>
                                          <p:spTgt spid="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500"/>
                                        <p:tgtEl>
                                          <p:spTgt spid="2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fade">
                                      <p:cBhvr>
                                        <p:cTn id="61" dur="500"/>
                                        <p:tgtEl>
                                          <p:spTgt spid="2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500"/>
                                        <p:tgtEl>
                                          <p:spTgt spid="32"/>
                                        </p:tgtEl>
                                      </p:cBhvr>
                                    </p:animEffect>
                                  </p:childTnLst>
                                </p:cTn>
                              </p:par>
                            </p:childTnLst>
                          </p:cTn>
                        </p:par>
                        <p:par>
                          <p:cTn id="65" fill="hold">
                            <p:stCondLst>
                              <p:cond delay="3500"/>
                            </p:stCondLst>
                            <p:childTnLst>
                              <p:par>
                                <p:cTn id="66" presetID="10" presetClass="entr" presetSubtype="0" fill="hold" grpId="0"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fade">
                                      <p:cBhvr>
                                        <p:cTn id="71" dur="500"/>
                                        <p:tgtEl>
                                          <p:spTgt spid="37"/>
                                        </p:tgtEl>
                                      </p:cBhvr>
                                    </p:animEffect>
                                  </p:childTnLst>
                                </p:cTn>
                              </p:par>
                            </p:childTnLst>
                          </p:cTn>
                        </p:par>
                        <p:par>
                          <p:cTn id="72" fill="hold">
                            <p:stCondLst>
                              <p:cond delay="4000"/>
                            </p:stCondLst>
                            <p:childTnLst>
                              <p:par>
                                <p:cTn id="73" presetID="10" presetClass="entr" presetSubtype="0" fill="hold" grpId="0" nodeType="after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fade">
                                      <p:cBhvr>
                                        <p:cTn id="75" dur="500"/>
                                        <p:tgtEl>
                                          <p:spTgt spid="33"/>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9"/>
                                        </p:tgtEl>
                                        <p:attrNameLst>
                                          <p:attrName>style.visibility</p:attrName>
                                        </p:attrNameLst>
                                      </p:cBhvr>
                                      <p:to>
                                        <p:strVal val="visible"/>
                                      </p:to>
                                    </p:set>
                                    <p:animEffect transition="in" filter="fade">
                                      <p:cBhvr>
                                        <p:cTn id="78" dur="500"/>
                                        <p:tgtEl>
                                          <p:spTgt spid="29"/>
                                        </p:tgtEl>
                                      </p:cBhvr>
                                    </p:animEffect>
                                  </p:childTnLst>
                                </p:cTn>
                              </p:par>
                            </p:childTnLst>
                          </p:cTn>
                        </p:par>
                        <p:par>
                          <p:cTn id="79" fill="hold">
                            <p:stCondLst>
                              <p:cond delay="4500"/>
                            </p:stCondLst>
                            <p:childTnLst>
                              <p:par>
                                <p:cTn id="80" presetID="10" presetClass="entr" presetSubtype="0" fill="hold" grpId="0" nodeType="after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Effect transition="in" filter="fade">
                                      <p:cBhvr>
                                        <p:cTn id="85" dur="500"/>
                                        <p:tgtEl>
                                          <p:spTgt spid="31"/>
                                        </p:tgtEl>
                                      </p:cBhvr>
                                    </p:animEffect>
                                  </p:childTnLst>
                                </p:cTn>
                              </p:par>
                            </p:childTnLst>
                          </p:cTn>
                        </p:par>
                        <p:par>
                          <p:cTn id="86" fill="hold">
                            <p:stCondLst>
                              <p:cond delay="5000"/>
                            </p:stCondLst>
                            <p:childTnLst>
                              <p:par>
                                <p:cTn id="87" presetID="10" presetClass="entr" presetSubtype="0" fill="hold" grpId="0" nodeType="afterEffect">
                                  <p:stCondLst>
                                    <p:cond delay="0"/>
                                  </p:stCondLst>
                                  <p:childTnLst>
                                    <p:set>
                                      <p:cBhvr>
                                        <p:cTn id="88" dur="1" fill="hold">
                                          <p:stCondLst>
                                            <p:cond delay="0"/>
                                          </p:stCondLst>
                                        </p:cTn>
                                        <p:tgtEl>
                                          <p:spTgt spid="30"/>
                                        </p:tgtEl>
                                        <p:attrNameLst>
                                          <p:attrName>style.visibility</p:attrName>
                                        </p:attrNameLst>
                                      </p:cBhvr>
                                      <p:to>
                                        <p:strVal val="visible"/>
                                      </p:to>
                                    </p:set>
                                    <p:animEffect transition="in" filter="fade">
                                      <p:cBhvr>
                                        <p:cTn id="89" dur="500"/>
                                        <p:tgtEl>
                                          <p:spTgt spid="3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7"/>
                                        </p:tgtEl>
                                        <p:attrNameLst>
                                          <p:attrName>style.visibility</p:attrName>
                                        </p:attrNameLst>
                                      </p:cBhvr>
                                      <p:to>
                                        <p:strVal val="visible"/>
                                      </p:to>
                                    </p:set>
                                    <p:animEffect transition="in" filter="fade">
                                      <p:cBhvr>
                                        <p:cTn id="9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p:bldP spid="30" grpId="0"/>
      <p:bldP spid="31" grpId="0"/>
      <p:bldP spid="32" grpId="0"/>
      <p:bldP spid="33" grpId="0"/>
      <p:bldP spid="34" grpId="0"/>
      <p:bldP spid="35" grpId="0"/>
      <p:bldP spid="36" grpId="0"/>
      <p:bldP spid="3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0" y="0"/>
            <a:ext cx="12192000" cy="6858000"/>
            <a:chOff x="0" y="0"/>
            <a:chExt cx="12192000" cy="6858000"/>
          </a:xfrm>
        </p:grpSpPr>
        <p:sp>
          <p:nvSpPr>
            <p:cNvPr id="16" name="Rectangle 15"/>
            <p:cNvSpPr/>
            <p:nvPr/>
          </p:nvSpPr>
          <p:spPr>
            <a:xfrm>
              <a:off x="0" y="0"/>
              <a:ext cx="2425148" cy="6858000"/>
            </a:xfrm>
            <a:prstGeom prst="rect">
              <a:avLst/>
            </a:prstGeom>
            <a:solidFill>
              <a:srgbClr val="F3C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angle 17"/>
            <p:cNvSpPr/>
            <p:nvPr/>
          </p:nvSpPr>
          <p:spPr>
            <a:xfrm>
              <a:off x="2425148" y="0"/>
              <a:ext cx="976685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9" name="Group 18"/>
          <p:cNvGrpSpPr/>
          <p:nvPr/>
        </p:nvGrpSpPr>
        <p:grpSpPr>
          <a:xfrm>
            <a:off x="-1012" y="378965"/>
            <a:ext cx="2424377" cy="1216651"/>
            <a:chOff x="-1012" y="378965"/>
            <a:chExt cx="2424377" cy="1216651"/>
          </a:xfrm>
        </p:grpSpPr>
        <p:sp>
          <p:nvSpPr>
            <p:cNvPr id="20" name="TextBox 19"/>
            <p:cNvSpPr txBox="1"/>
            <p:nvPr/>
          </p:nvSpPr>
          <p:spPr>
            <a:xfrm>
              <a:off x="0" y="378965"/>
              <a:ext cx="2423365" cy="830997"/>
            </a:xfrm>
            <a:prstGeom prst="rect">
              <a:avLst/>
            </a:prstGeom>
            <a:noFill/>
          </p:spPr>
          <p:txBody>
            <a:bodyPr wrap="square" rtlCol="0">
              <a:spAutoFit/>
            </a:bodyPr>
            <a:lstStyle/>
            <a:p>
              <a:pPr algn="ctr"/>
              <a:r>
                <a:rPr lang="es-ES" sz="4800" b="1" dirty="0">
                  <a:solidFill>
                    <a:schemeClr val="bg1"/>
                  </a:solidFill>
                  <a:latin typeface="Segoe UI" panose="020B0502040204020203" pitchFamily="34" charset="0"/>
                  <a:cs typeface="Segoe UI" panose="020B0502040204020203" pitchFamily="34" charset="0"/>
                </a:rPr>
                <a:t>SIX</a:t>
              </a:r>
              <a:endParaRPr lang="es-MX" sz="4800" b="1" dirty="0">
                <a:solidFill>
                  <a:schemeClr val="bg1"/>
                </a:solidFill>
                <a:latin typeface="Segoe UI" panose="020B0502040204020203" pitchFamily="34" charset="0"/>
                <a:cs typeface="Segoe UI" panose="020B0502040204020203" pitchFamily="34" charset="0"/>
              </a:endParaRPr>
            </a:p>
          </p:txBody>
        </p:sp>
        <p:sp>
          <p:nvSpPr>
            <p:cNvPr id="21" name="TextBox 20"/>
            <p:cNvSpPr txBox="1"/>
            <p:nvPr/>
          </p:nvSpPr>
          <p:spPr>
            <a:xfrm>
              <a:off x="-1012" y="887730"/>
              <a:ext cx="2423365" cy="707886"/>
            </a:xfrm>
            <a:prstGeom prst="rect">
              <a:avLst/>
            </a:prstGeom>
            <a:noFill/>
          </p:spPr>
          <p:txBody>
            <a:bodyPr wrap="square" rtlCol="0">
              <a:spAutoFit/>
            </a:bodyPr>
            <a:lstStyle/>
            <a:p>
              <a:pPr algn="ctr"/>
              <a:r>
                <a:rPr lang="es-ES" sz="4000" b="1" dirty="0">
                  <a:solidFill>
                    <a:schemeClr val="bg1"/>
                  </a:solidFill>
                  <a:latin typeface="Segoe UI" panose="020B0502040204020203" pitchFamily="34" charset="0"/>
                  <a:cs typeface="Segoe UI" panose="020B0502040204020203" pitchFamily="34" charset="0"/>
                </a:rPr>
                <a:t>FRAME</a:t>
              </a:r>
              <a:endParaRPr lang="es-MX" sz="4000" b="1" dirty="0">
                <a:solidFill>
                  <a:schemeClr val="bg1"/>
                </a:solidFill>
                <a:latin typeface="Segoe UI" panose="020B0502040204020203" pitchFamily="34" charset="0"/>
                <a:cs typeface="Segoe UI" panose="020B0502040204020203" pitchFamily="34" charset="0"/>
              </a:endParaRPr>
            </a:p>
          </p:txBody>
        </p:sp>
      </p:grpSp>
      <p:sp>
        <p:nvSpPr>
          <p:cNvPr id="9" name="Rounded Rectangle 8"/>
          <p:cNvSpPr/>
          <p:nvPr/>
        </p:nvSpPr>
        <p:spPr>
          <a:xfrm>
            <a:off x="3395993" y="732908"/>
            <a:ext cx="7823379" cy="5388342"/>
          </a:xfrm>
          <a:prstGeom prst="roundRect">
            <a:avLst>
              <a:gd name="adj" fmla="val 4788"/>
            </a:avLst>
          </a:prstGeom>
          <a:solidFill>
            <a:schemeClr val="bg1"/>
          </a:solidFill>
          <a:ln w="38100">
            <a:noFill/>
          </a:ln>
          <a:effectLst>
            <a:outerShdw blurRad="292100" dist="38100" dir="498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7" name="Rectangle 16"/>
          <p:cNvSpPr/>
          <p:nvPr/>
        </p:nvSpPr>
        <p:spPr>
          <a:xfrm>
            <a:off x="3548656" y="4408025"/>
            <a:ext cx="1792224"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a:off x="5495694" y="4406502"/>
            <a:ext cx="1801368"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6" name="Rectangle 35"/>
          <p:cNvSpPr/>
          <p:nvPr/>
        </p:nvSpPr>
        <p:spPr>
          <a:xfrm>
            <a:off x="7453624" y="4406502"/>
            <a:ext cx="1804485"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7" name="Rectangle 36"/>
          <p:cNvSpPr/>
          <p:nvPr/>
        </p:nvSpPr>
        <p:spPr>
          <a:xfrm>
            <a:off x="3548655" y="2691371"/>
            <a:ext cx="1792225" cy="155638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8" name="Rectangle 37"/>
          <p:cNvSpPr/>
          <p:nvPr/>
        </p:nvSpPr>
        <p:spPr>
          <a:xfrm>
            <a:off x="5500592" y="2696318"/>
            <a:ext cx="1796470" cy="155448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0" name="Rectangle 39"/>
          <p:cNvSpPr/>
          <p:nvPr/>
        </p:nvSpPr>
        <p:spPr>
          <a:xfrm>
            <a:off x="7452945" y="2697841"/>
            <a:ext cx="1804485" cy="155448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Tree>
    <p:extLst>
      <p:ext uri="{BB962C8B-B14F-4D97-AF65-F5344CB8AC3E}">
        <p14:creationId xmlns:p14="http://schemas.microsoft.com/office/powerpoint/2010/main" val="2455090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7926" y="110091"/>
            <a:ext cx="9620250" cy="6625935"/>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7" name="Rectangle 16"/>
            <p:cNvSpPr/>
            <p:nvPr/>
          </p:nvSpPr>
          <p:spPr>
            <a:xfrm>
              <a:off x="3548656" y="4408025"/>
              <a:ext cx="1792224" cy="155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a:off x="5495694" y="4406502"/>
              <a:ext cx="1801368" cy="155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6" name="Rectangle 35"/>
            <p:cNvSpPr/>
            <p:nvPr/>
          </p:nvSpPr>
          <p:spPr>
            <a:xfrm>
              <a:off x="7453624" y="4406502"/>
              <a:ext cx="1804485" cy="155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7" name="Rectangle 36"/>
            <p:cNvSpPr/>
            <p:nvPr/>
          </p:nvSpPr>
          <p:spPr>
            <a:xfrm>
              <a:off x="3548655" y="2691371"/>
              <a:ext cx="1792225" cy="1556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8" name="Rectangle 37"/>
            <p:cNvSpPr/>
            <p:nvPr/>
          </p:nvSpPr>
          <p:spPr>
            <a:xfrm>
              <a:off x="5500592" y="2696318"/>
              <a:ext cx="1796470" cy="1554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0" name="Rectangle 39"/>
            <p:cNvSpPr/>
            <p:nvPr/>
          </p:nvSpPr>
          <p:spPr>
            <a:xfrm>
              <a:off x="7452945" y="2697841"/>
              <a:ext cx="1804485" cy="155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sp>
        <p:nvSpPr>
          <p:cNvPr id="12" name="Rectangle 11"/>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4" name="TextBox 13"/>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55904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447926" y="110091"/>
            <a:ext cx="9620250" cy="6625935"/>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0" name="Rectangle 9"/>
            <p:cNvSpPr/>
            <p:nvPr/>
          </p:nvSpPr>
          <p:spPr>
            <a:xfrm>
              <a:off x="3548656" y="891654"/>
              <a:ext cx="7511970" cy="1645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9414705" y="2696320"/>
              <a:ext cx="1645920" cy="326618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7" name="Rectangle 16"/>
            <p:cNvSpPr/>
            <p:nvPr/>
          </p:nvSpPr>
          <p:spPr>
            <a:xfrm>
              <a:off x="3548656" y="4408025"/>
              <a:ext cx="1792224" cy="1554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a:off x="5495694" y="4406502"/>
              <a:ext cx="1801368" cy="1554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6" name="Rectangle 35"/>
            <p:cNvSpPr/>
            <p:nvPr/>
          </p:nvSpPr>
          <p:spPr>
            <a:xfrm>
              <a:off x="7453624" y="4406502"/>
              <a:ext cx="1804485" cy="155448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7" name="Rectangle 36"/>
            <p:cNvSpPr/>
            <p:nvPr/>
          </p:nvSpPr>
          <p:spPr>
            <a:xfrm>
              <a:off x="3548655" y="2691371"/>
              <a:ext cx="1792225" cy="1556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8" name="Rectangle 37"/>
            <p:cNvSpPr/>
            <p:nvPr/>
          </p:nvSpPr>
          <p:spPr>
            <a:xfrm>
              <a:off x="5500592" y="2696318"/>
              <a:ext cx="1796470" cy="1554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0" name="Rectangle 39"/>
            <p:cNvSpPr/>
            <p:nvPr/>
          </p:nvSpPr>
          <p:spPr>
            <a:xfrm>
              <a:off x="7452945" y="2697841"/>
              <a:ext cx="1804485" cy="1554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sp>
        <p:nvSpPr>
          <p:cNvPr id="12" name="Rectangle 11"/>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4" name="TextBox 13"/>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3280799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2" name="Rectangle 1"/>
            <p:cNvSpPr/>
            <p:nvPr/>
          </p:nvSpPr>
          <p:spPr>
            <a:xfrm>
              <a:off x="0" y="0"/>
              <a:ext cx="2425148" cy="6858000"/>
            </a:xfrm>
            <a:prstGeom prst="rect">
              <a:avLst/>
            </a:prstGeom>
            <a:solidFill>
              <a:srgbClr val="F3C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1500" dirty="0">
                <a:solidFill>
                  <a:schemeClr val="tx1"/>
                </a:solidFill>
              </a:endParaRPr>
            </a:p>
          </p:txBody>
        </p:sp>
        <p:sp>
          <p:nvSpPr>
            <p:cNvPr id="7" name="Rectangle 6"/>
            <p:cNvSpPr/>
            <p:nvPr/>
          </p:nvSpPr>
          <p:spPr>
            <a:xfrm>
              <a:off x="2425148" y="0"/>
              <a:ext cx="976685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9" name="Rounded Rectangle 8"/>
          <p:cNvSpPr/>
          <p:nvPr/>
        </p:nvSpPr>
        <p:spPr>
          <a:xfrm>
            <a:off x="3395993" y="732908"/>
            <a:ext cx="7823379" cy="5388342"/>
          </a:xfrm>
          <a:prstGeom prst="roundRect">
            <a:avLst>
              <a:gd name="adj" fmla="val 4788"/>
            </a:avLst>
          </a:prstGeom>
          <a:solidFill>
            <a:schemeClr val="bg1"/>
          </a:solidFill>
          <a:ln w="38100">
            <a:noFill/>
          </a:ln>
          <a:effectLst>
            <a:outerShdw blurRad="292100" dist="38100" dir="498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a:off x="3548656" y="4809500"/>
            <a:ext cx="1792224" cy="115300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rot="10800000">
            <a:off x="9311917" y="3510136"/>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8" name="Rectangle 47"/>
          <p:cNvSpPr/>
          <p:nvPr/>
        </p:nvSpPr>
        <p:spPr>
          <a:xfrm>
            <a:off x="5499558" y="4809500"/>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9" name="Rectangle 48"/>
          <p:cNvSpPr/>
          <p:nvPr/>
        </p:nvSpPr>
        <p:spPr>
          <a:xfrm>
            <a:off x="7403355" y="4809500"/>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50" name="Rectangle 49"/>
          <p:cNvSpPr/>
          <p:nvPr/>
        </p:nvSpPr>
        <p:spPr>
          <a:xfrm>
            <a:off x="9307152" y="4810533"/>
            <a:ext cx="1747125"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1" name="Rectangle 20"/>
          <p:cNvSpPr/>
          <p:nvPr/>
        </p:nvSpPr>
        <p:spPr>
          <a:xfrm>
            <a:off x="3548656" y="3509275"/>
            <a:ext cx="1792224" cy="115300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2" name="Rectangle 21"/>
          <p:cNvSpPr/>
          <p:nvPr/>
        </p:nvSpPr>
        <p:spPr>
          <a:xfrm>
            <a:off x="3548656" y="2196022"/>
            <a:ext cx="1792224" cy="115300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3"/>
            <a:ext cx="1792224" cy="1153005"/>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rot="10800000">
            <a:off x="9311917" y="899022"/>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rot="10800000">
            <a:off x="9312606" y="2198386"/>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7" name="Rectangle 26"/>
          <p:cNvSpPr/>
          <p:nvPr/>
        </p:nvSpPr>
        <p:spPr>
          <a:xfrm rot="10800000">
            <a:off x="7403355" y="3510137"/>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8" name="Rectangle 27"/>
          <p:cNvSpPr/>
          <p:nvPr/>
        </p:nvSpPr>
        <p:spPr>
          <a:xfrm rot="10800000">
            <a:off x="7403355" y="899023"/>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9" name="Rectangle 28"/>
          <p:cNvSpPr/>
          <p:nvPr/>
        </p:nvSpPr>
        <p:spPr>
          <a:xfrm rot="10800000">
            <a:off x="7404044" y="2198387"/>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0" name="Rectangle 29"/>
          <p:cNvSpPr/>
          <p:nvPr/>
        </p:nvSpPr>
        <p:spPr>
          <a:xfrm rot="10800000">
            <a:off x="5522933" y="3511296"/>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1" name="Rectangle 30"/>
          <p:cNvSpPr/>
          <p:nvPr/>
        </p:nvSpPr>
        <p:spPr>
          <a:xfrm rot="10800000">
            <a:off x="5522933" y="896112"/>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3" name="Rectangle 32"/>
          <p:cNvSpPr/>
          <p:nvPr/>
        </p:nvSpPr>
        <p:spPr>
          <a:xfrm rot="10800000">
            <a:off x="5523622" y="2194560"/>
            <a:ext cx="1746504" cy="1152144"/>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5" name="TextBox 34"/>
          <p:cNvSpPr txBox="1"/>
          <p:nvPr/>
        </p:nvSpPr>
        <p:spPr>
          <a:xfrm>
            <a:off x="0" y="417065"/>
            <a:ext cx="2423365" cy="646331"/>
          </a:xfrm>
          <a:prstGeom prst="rect">
            <a:avLst/>
          </a:prstGeom>
          <a:noFill/>
        </p:spPr>
        <p:txBody>
          <a:bodyPr wrap="square" rtlCol="0">
            <a:spAutoFit/>
          </a:bodyPr>
          <a:lstStyle/>
          <a:p>
            <a:pPr algn="ctr"/>
            <a:r>
              <a:rPr lang="es-ES" sz="3600" b="1" dirty="0">
                <a:solidFill>
                  <a:schemeClr val="bg1"/>
                </a:solidFill>
                <a:latin typeface="Segoe UI" panose="020B0502040204020203" pitchFamily="34" charset="0"/>
                <a:cs typeface="Segoe UI" panose="020B0502040204020203" pitchFamily="34" charset="0"/>
              </a:rPr>
              <a:t>QUARTER</a:t>
            </a:r>
            <a:endParaRPr lang="es-MX" sz="3600" b="1" dirty="0">
              <a:solidFill>
                <a:schemeClr val="bg1"/>
              </a:solidFill>
              <a:latin typeface="Segoe UI" panose="020B0502040204020203" pitchFamily="34" charset="0"/>
              <a:cs typeface="Segoe UI" panose="020B0502040204020203" pitchFamily="34" charset="0"/>
            </a:endParaRPr>
          </a:p>
        </p:txBody>
      </p:sp>
      <p:sp>
        <p:nvSpPr>
          <p:cNvPr id="36" name="TextBox 35"/>
          <p:cNvSpPr txBox="1"/>
          <p:nvPr/>
        </p:nvSpPr>
        <p:spPr>
          <a:xfrm>
            <a:off x="-1012" y="773430"/>
            <a:ext cx="2423365" cy="830997"/>
          </a:xfrm>
          <a:prstGeom prst="rect">
            <a:avLst/>
          </a:prstGeom>
          <a:noFill/>
        </p:spPr>
        <p:txBody>
          <a:bodyPr wrap="square" rtlCol="0">
            <a:spAutoFit/>
          </a:bodyPr>
          <a:lstStyle/>
          <a:p>
            <a:pPr algn="ctr"/>
            <a:r>
              <a:rPr lang="es-ES" sz="4800" b="1" dirty="0">
                <a:solidFill>
                  <a:schemeClr val="bg1"/>
                </a:solidFill>
                <a:latin typeface="Segoe UI" panose="020B0502040204020203" pitchFamily="34" charset="0"/>
                <a:cs typeface="Segoe UI" panose="020B0502040204020203" pitchFamily="34" charset="0"/>
              </a:rPr>
              <a:t>GRID</a:t>
            </a:r>
            <a:endParaRPr lang="es-MX" sz="4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794697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a:off x="3548656" y="4809500"/>
              <a:ext cx="1792224" cy="1153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rot="10800000">
              <a:off x="9311917" y="3510136"/>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8" name="Rectangle 47"/>
            <p:cNvSpPr/>
            <p:nvPr/>
          </p:nvSpPr>
          <p:spPr>
            <a:xfrm>
              <a:off x="5499558" y="4809500"/>
              <a:ext cx="1746504"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9" name="Rectangle 48"/>
            <p:cNvSpPr/>
            <p:nvPr/>
          </p:nvSpPr>
          <p:spPr>
            <a:xfrm>
              <a:off x="7403355" y="4809500"/>
              <a:ext cx="1746504"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50" name="Rectangle 49"/>
            <p:cNvSpPr/>
            <p:nvPr/>
          </p:nvSpPr>
          <p:spPr>
            <a:xfrm>
              <a:off x="9307152" y="4810533"/>
              <a:ext cx="1747125"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1" name="Rectangle 20"/>
            <p:cNvSpPr/>
            <p:nvPr/>
          </p:nvSpPr>
          <p:spPr>
            <a:xfrm>
              <a:off x="3548656" y="3509275"/>
              <a:ext cx="1792224" cy="1153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2" name="Rectangle 21"/>
            <p:cNvSpPr/>
            <p:nvPr/>
          </p:nvSpPr>
          <p:spPr>
            <a:xfrm>
              <a:off x="3548656" y="2196022"/>
              <a:ext cx="1792224" cy="1153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3"/>
              <a:ext cx="1792224" cy="115300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rot="10800000">
              <a:off x="9311917" y="899022"/>
              <a:ext cx="1746504" cy="11521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rot="10800000">
              <a:off x="9312606" y="2198386"/>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7" name="Rectangle 26"/>
            <p:cNvSpPr/>
            <p:nvPr/>
          </p:nvSpPr>
          <p:spPr>
            <a:xfrm rot="10800000">
              <a:off x="7403355" y="3510137"/>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8" name="Rectangle 27"/>
            <p:cNvSpPr/>
            <p:nvPr/>
          </p:nvSpPr>
          <p:spPr>
            <a:xfrm rot="10800000">
              <a:off x="7403355" y="899023"/>
              <a:ext cx="1746504" cy="11521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9" name="Rectangle 28"/>
            <p:cNvSpPr/>
            <p:nvPr/>
          </p:nvSpPr>
          <p:spPr>
            <a:xfrm rot="10800000">
              <a:off x="7404044" y="2198387"/>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0" name="Rectangle 29"/>
            <p:cNvSpPr/>
            <p:nvPr/>
          </p:nvSpPr>
          <p:spPr>
            <a:xfrm rot="10800000">
              <a:off x="5522933" y="3511296"/>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1" name="Rectangle 30"/>
            <p:cNvSpPr/>
            <p:nvPr/>
          </p:nvSpPr>
          <p:spPr>
            <a:xfrm rot="10800000">
              <a:off x="5522933" y="896112"/>
              <a:ext cx="1746504" cy="115214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3" name="Rectangle 32"/>
            <p:cNvSpPr/>
            <p:nvPr/>
          </p:nvSpPr>
          <p:spPr>
            <a:xfrm rot="10800000">
              <a:off x="5523622" y="2194560"/>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sp>
        <p:nvSpPr>
          <p:cNvPr id="20" name="Rectangle 19"/>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26" name="TextBox 25"/>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372512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a:off x="3548656" y="4809500"/>
              <a:ext cx="1792224" cy="1153005"/>
            </a:xfrm>
            <a:prstGeom prst="rect">
              <a:avLst/>
            </a:prstGeom>
            <a:solidFill>
              <a:srgbClr val="D2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4" name="Rectangle 23"/>
            <p:cNvSpPr/>
            <p:nvPr/>
          </p:nvSpPr>
          <p:spPr>
            <a:xfrm rot="10800000">
              <a:off x="9311917" y="3510136"/>
              <a:ext cx="1746504"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8" name="Rectangle 47"/>
            <p:cNvSpPr/>
            <p:nvPr/>
          </p:nvSpPr>
          <p:spPr>
            <a:xfrm>
              <a:off x="5499558" y="4809500"/>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49" name="Rectangle 48"/>
            <p:cNvSpPr/>
            <p:nvPr/>
          </p:nvSpPr>
          <p:spPr>
            <a:xfrm>
              <a:off x="7403355" y="4809500"/>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50" name="Rectangle 49"/>
            <p:cNvSpPr/>
            <p:nvPr/>
          </p:nvSpPr>
          <p:spPr>
            <a:xfrm>
              <a:off x="9307152" y="4810533"/>
              <a:ext cx="1747125"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1" name="Rectangle 20"/>
            <p:cNvSpPr/>
            <p:nvPr/>
          </p:nvSpPr>
          <p:spPr>
            <a:xfrm>
              <a:off x="3548656" y="3509275"/>
              <a:ext cx="1792224" cy="1153005"/>
            </a:xfrm>
            <a:prstGeom prst="rect">
              <a:avLst/>
            </a:prstGeom>
            <a:solidFill>
              <a:srgbClr val="D2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2" name="Rectangle 21"/>
            <p:cNvSpPr/>
            <p:nvPr/>
          </p:nvSpPr>
          <p:spPr>
            <a:xfrm>
              <a:off x="3548656" y="2196022"/>
              <a:ext cx="1792224" cy="1153005"/>
            </a:xfrm>
            <a:prstGeom prst="rect">
              <a:avLst/>
            </a:prstGeom>
            <a:solidFill>
              <a:srgbClr val="D2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3"/>
              <a:ext cx="1792224" cy="1153005"/>
            </a:xfrm>
            <a:prstGeom prst="rect">
              <a:avLst/>
            </a:prstGeom>
            <a:solidFill>
              <a:srgbClr val="D200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rot="10800000">
              <a:off x="9311917" y="899022"/>
              <a:ext cx="1746504"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rot="10800000">
              <a:off x="9312606" y="2198386"/>
              <a:ext cx="1746504" cy="1152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7" name="Rectangle 26"/>
            <p:cNvSpPr/>
            <p:nvPr/>
          </p:nvSpPr>
          <p:spPr>
            <a:xfrm rot="10800000">
              <a:off x="7403355" y="3510137"/>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8" name="Rectangle 27"/>
            <p:cNvSpPr/>
            <p:nvPr/>
          </p:nvSpPr>
          <p:spPr>
            <a:xfrm rot="10800000">
              <a:off x="7403355" y="899023"/>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9" name="Rectangle 28"/>
            <p:cNvSpPr/>
            <p:nvPr/>
          </p:nvSpPr>
          <p:spPr>
            <a:xfrm rot="10800000">
              <a:off x="7404044" y="2198387"/>
              <a:ext cx="1746504" cy="1152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0" name="Rectangle 29"/>
            <p:cNvSpPr/>
            <p:nvPr/>
          </p:nvSpPr>
          <p:spPr>
            <a:xfrm rot="10800000">
              <a:off x="5522933" y="3511296"/>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1" name="Rectangle 30"/>
            <p:cNvSpPr/>
            <p:nvPr/>
          </p:nvSpPr>
          <p:spPr>
            <a:xfrm rot="10800000">
              <a:off x="5522933" y="896112"/>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3" name="Rectangle 32"/>
            <p:cNvSpPr/>
            <p:nvPr/>
          </p:nvSpPr>
          <p:spPr>
            <a:xfrm rot="10800000">
              <a:off x="5523622" y="2194560"/>
              <a:ext cx="1746504" cy="1152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grpSp>
      <p:sp>
        <p:nvSpPr>
          <p:cNvPr id="20" name="Rectangle 19"/>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26" name="TextBox 25"/>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18619498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2" name="Rectangle 1"/>
            <p:cNvSpPr/>
            <p:nvPr/>
          </p:nvSpPr>
          <p:spPr>
            <a:xfrm>
              <a:off x="0" y="0"/>
              <a:ext cx="2425148" cy="6858000"/>
            </a:xfrm>
            <a:prstGeom prst="rect">
              <a:avLst/>
            </a:prstGeom>
            <a:solidFill>
              <a:srgbClr val="F3C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500" dirty="0">
                <a:solidFill>
                  <a:schemeClr val="tx1"/>
                </a:solidFill>
              </a:endParaRPr>
            </a:p>
          </p:txBody>
        </p:sp>
        <p:sp>
          <p:nvSpPr>
            <p:cNvPr id="7" name="Rectangle 6"/>
            <p:cNvSpPr/>
            <p:nvPr/>
          </p:nvSpPr>
          <p:spPr>
            <a:xfrm>
              <a:off x="2425148" y="0"/>
              <a:ext cx="976685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9" name="Rounded Rectangle 8"/>
          <p:cNvSpPr/>
          <p:nvPr/>
        </p:nvSpPr>
        <p:spPr>
          <a:xfrm>
            <a:off x="3395993" y="732908"/>
            <a:ext cx="7823379" cy="5388342"/>
          </a:xfrm>
          <a:prstGeom prst="roundRect">
            <a:avLst>
              <a:gd name="adj" fmla="val 4788"/>
            </a:avLst>
          </a:prstGeom>
          <a:solidFill>
            <a:schemeClr val="bg1"/>
          </a:solidFill>
          <a:ln w="38100">
            <a:noFill/>
          </a:ln>
          <a:effectLst>
            <a:outerShdw blurRad="292100" dist="38100" dir="498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8" name="TextBox 17"/>
          <p:cNvSpPr txBox="1"/>
          <p:nvPr/>
        </p:nvSpPr>
        <p:spPr>
          <a:xfrm>
            <a:off x="0" y="378965"/>
            <a:ext cx="2423365" cy="707886"/>
          </a:xfrm>
          <a:prstGeom prst="rect">
            <a:avLst/>
          </a:prstGeom>
          <a:noFill/>
        </p:spPr>
        <p:txBody>
          <a:bodyPr wrap="square" rtlCol="0">
            <a:spAutoFit/>
          </a:bodyPr>
          <a:lstStyle/>
          <a:p>
            <a:pPr algn="ctr"/>
            <a:r>
              <a:rPr lang="es-ES" sz="4000" b="1" dirty="0">
                <a:solidFill>
                  <a:schemeClr val="bg1"/>
                </a:solidFill>
                <a:latin typeface="Segoe UI" panose="020B0502040204020203" pitchFamily="34" charset="0"/>
                <a:cs typeface="Segoe UI" panose="020B0502040204020203" pitchFamily="34" charset="0"/>
              </a:rPr>
              <a:t>THIRDS</a:t>
            </a:r>
            <a:endParaRPr lang="es-MX" sz="4000" b="1" dirty="0">
              <a:solidFill>
                <a:schemeClr val="bg1"/>
              </a:solidFill>
              <a:latin typeface="Segoe UI" panose="020B0502040204020203" pitchFamily="34" charset="0"/>
              <a:cs typeface="Segoe UI" panose="020B0502040204020203" pitchFamily="34" charset="0"/>
            </a:endParaRPr>
          </a:p>
        </p:txBody>
      </p:sp>
      <p:sp>
        <p:nvSpPr>
          <p:cNvPr id="19" name="TextBox 18"/>
          <p:cNvSpPr txBox="1"/>
          <p:nvPr/>
        </p:nvSpPr>
        <p:spPr>
          <a:xfrm>
            <a:off x="-1012" y="773430"/>
            <a:ext cx="2423365" cy="830997"/>
          </a:xfrm>
          <a:prstGeom prst="rect">
            <a:avLst/>
          </a:prstGeom>
          <a:noFill/>
        </p:spPr>
        <p:txBody>
          <a:bodyPr wrap="square" rtlCol="0">
            <a:spAutoFit/>
          </a:bodyPr>
          <a:lstStyle/>
          <a:p>
            <a:pPr algn="ctr"/>
            <a:r>
              <a:rPr lang="es-ES" sz="4800" b="1" dirty="0">
                <a:solidFill>
                  <a:schemeClr val="bg1"/>
                </a:solidFill>
                <a:latin typeface="Segoe UI" panose="020B0502040204020203" pitchFamily="34" charset="0"/>
                <a:cs typeface="Segoe UI" panose="020B0502040204020203" pitchFamily="34" charset="0"/>
              </a:rPr>
              <a:t>GRID</a:t>
            </a:r>
            <a:endParaRPr lang="es-MX" sz="4800" b="1" dirty="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65627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1591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sp>
        <p:nvSpPr>
          <p:cNvPr id="13" name="Rectangle 12"/>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8" name="TextBox 17"/>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39951630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1591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sp>
        <p:nvSpPr>
          <p:cNvPr id="13" name="Rectangle 12"/>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8" name="TextBox 17"/>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2954732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1591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sp>
        <p:nvSpPr>
          <p:cNvPr id="13" name="Rectangle 12"/>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8" name="TextBox 17"/>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35848971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Freeform 5"/>
          <p:cNvSpPr/>
          <p:nvPr/>
        </p:nvSpPr>
        <p:spPr>
          <a:xfrm>
            <a:off x="2502569" y="-108284"/>
            <a:ext cx="7315199" cy="5233737"/>
          </a:xfrm>
          <a:custGeom>
            <a:avLst/>
            <a:gdLst>
              <a:gd name="connsiteX0" fmla="*/ 0 w 7327231"/>
              <a:gd name="connsiteY0" fmla="*/ 60158 h 4126831"/>
              <a:gd name="connsiteX1" fmla="*/ 336884 w 7327231"/>
              <a:gd name="connsiteY1" fmla="*/ 1756610 h 4126831"/>
              <a:gd name="connsiteX2" fmla="*/ 1094874 w 7327231"/>
              <a:gd name="connsiteY2" fmla="*/ 2406316 h 4126831"/>
              <a:gd name="connsiteX3" fmla="*/ 1359568 w 7327231"/>
              <a:gd name="connsiteY3" fmla="*/ 2249905 h 4126831"/>
              <a:gd name="connsiteX4" fmla="*/ 1467852 w 7327231"/>
              <a:gd name="connsiteY4" fmla="*/ 1828800 h 4126831"/>
              <a:gd name="connsiteX5" fmla="*/ 2069431 w 7327231"/>
              <a:gd name="connsiteY5" fmla="*/ 4126831 h 4126831"/>
              <a:gd name="connsiteX6" fmla="*/ 2839452 w 7327231"/>
              <a:gd name="connsiteY6" fmla="*/ 3934326 h 4126831"/>
              <a:gd name="connsiteX7" fmla="*/ 3657600 w 7327231"/>
              <a:gd name="connsiteY7" fmla="*/ 2574758 h 4126831"/>
              <a:gd name="connsiteX8" fmla="*/ 5594684 w 7327231"/>
              <a:gd name="connsiteY8" fmla="*/ 1311442 h 4126831"/>
              <a:gd name="connsiteX9" fmla="*/ 6821905 w 7327231"/>
              <a:gd name="connsiteY9" fmla="*/ 1118937 h 4126831"/>
              <a:gd name="connsiteX10" fmla="*/ 7218947 w 7327231"/>
              <a:gd name="connsiteY10" fmla="*/ 601579 h 4126831"/>
              <a:gd name="connsiteX11" fmla="*/ 7327231 w 7327231"/>
              <a:gd name="connsiteY11" fmla="*/ 0 h 4126831"/>
              <a:gd name="connsiteX12" fmla="*/ 0 w 7327231"/>
              <a:gd name="connsiteY12" fmla="*/ 60158 h 4126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27231" h="4126831">
                <a:moveTo>
                  <a:pt x="0" y="60158"/>
                </a:moveTo>
                <a:lnTo>
                  <a:pt x="336884" y="1756610"/>
                </a:lnTo>
                <a:lnTo>
                  <a:pt x="1094874" y="2406316"/>
                </a:lnTo>
                <a:lnTo>
                  <a:pt x="1359568" y="2249905"/>
                </a:lnTo>
                <a:lnTo>
                  <a:pt x="1467852" y="1828800"/>
                </a:lnTo>
                <a:lnTo>
                  <a:pt x="2069431" y="4126831"/>
                </a:lnTo>
                <a:lnTo>
                  <a:pt x="2839452" y="3934326"/>
                </a:lnTo>
                <a:lnTo>
                  <a:pt x="3657600" y="2574758"/>
                </a:lnTo>
                <a:lnTo>
                  <a:pt x="5594684" y="1311442"/>
                </a:lnTo>
                <a:lnTo>
                  <a:pt x="6821905" y="1118937"/>
                </a:lnTo>
                <a:lnTo>
                  <a:pt x="7218947" y="601579"/>
                </a:lnTo>
                <a:lnTo>
                  <a:pt x="7327231" y="0"/>
                </a:lnTo>
                <a:lnTo>
                  <a:pt x="0" y="60158"/>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p:cNvSpPr/>
          <p:nvPr/>
        </p:nvSpPr>
        <p:spPr>
          <a:xfrm>
            <a:off x="-1977419" y="5590294"/>
            <a:ext cx="15023975" cy="1825988"/>
          </a:xfrm>
          <a:custGeom>
            <a:avLst/>
            <a:gdLst>
              <a:gd name="connsiteX0" fmla="*/ 834420 w 15023975"/>
              <a:gd name="connsiteY0" fmla="*/ 666127 h 1825988"/>
              <a:gd name="connsiteX1" fmla="*/ 3962630 w 15023975"/>
              <a:gd name="connsiteY1" fmla="*/ 305180 h 1825988"/>
              <a:gd name="connsiteX2" fmla="*/ 8414314 w 15023975"/>
              <a:gd name="connsiteY2" fmla="*/ 774412 h 1825988"/>
              <a:gd name="connsiteX3" fmla="*/ 13696178 w 15023975"/>
              <a:gd name="connsiteY3" fmla="*/ 124706 h 1825988"/>
              <a:gd name="connsiteX4" fmla="*/ 14598546 w 15023975"/>
              <a:gd name="connsiteY4" fmla="*/ 16422 h 1825988"/>
              <a:gd name="connsiteX5" fmla="*/ 14586514 w 15023975"/>
              <a:gd name="connsiteY5" fmla="*/ 341275 h 1825988"/>
              <a:gd name="connsiteX6" fmla="*/ 13828525 w 15023975"/>
              <a:gd name="connsiteY6" fmla="*/ 1712875 h 1825988"/>
              <a:gd name="connsiteX7" fmla="*/ 1195367 w 15023975"/>
              <a:gd name="connsiteY7" fmla="*/ 1628654 h 1825988"/>
              <a:gd name="connsiteX8" fmla="*/ 834420 w 15023975"/>
              <a:gd name="connsiteY8" fmla="*/ 666127 h 1825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023975" h="1825988">
                <a:moveTo>
                  <a:pt x="834420" y="666127"/>
                </a:moveTo>
                <a:cubicBezTo>
                  <a:pt x="1295630" y="445548"/>
                  <a:pt x="2699314" y="287133"/>
                  <a:pt x="3962630" y="305180"/>
                </a:cubicBezTo>
                <a:cubicBezTo>
                  <a:pt x="5225946" y="323227"/>
                  <a:pt x="6792056" y="804491"/>
                  <a:pt x="8414314" y="774412"/>
                </a:cubicBezTo>
                <a:cubicBezTo>
                  <a:pt x="10036572" y="744333"/>
                  <a:pt x="13696178" y="124706"/>
                  <a:pt x="13696178" y="124706"/>
                </a:cubicBezTo>
                <a:cubicBezTo>
                  <a:pt x="14726883" y="-1626"/>
                  <a:pt x="14450157" y="-19673"/>
                  <a:pt x="14598546" y="16422"/>
                </a:cubicBezTo>
                <a:cubicBezTo>
                  <a:pt x="14746935" y="52517"/>
                  <a:pt x="14714851" y="58533"/>
                  <a:pt x="14586514" y="341275"/>
                </a:cubicBezTo>
                <a:cubicBezTo>
                  <a:pt x="14458177" y="624017"/>
                  <a:pt x="16060383" y="1498312"/>
                  <a:pt x="13828525" y="1712875"/>
                </a:cubicBezTo>
                <a:cubicBezTo>
                  <a:pt x="11596667" y="1927438"/>
                  <a:pt x="3357041" y="1801107"/>
                  <a:pt x="1195367" y="1628654"/>
                </a:cubicBezTo>
                <a:cubicBezTo>
                  <a:pt x="-966307" y="1456201"/>
                  <a:pt x="373210" y="886706"/>
                  <a:pt x="834420" y="666127"/>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238301" y="1715786"/>
            <a:ext cx="2669320" cy="1569660"/>
          </a:xfrm>
          <a:prstGeom prst="rect">
            <a:avLst/>
          </a:prstGeom>
          <a:noFill/>
        </p:spPr>
        <p:txBody>
          <a:bodyPr wrap="none" rtlCol="0">
            <a:spAutoFit/>
          </a:bodyPr>
          <a:lstStyle/>
          <a:p>
            <a:r>
              <a:rPr lang="en-US" sz="9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80%</a:t>
            </a:r>
            <a:endParaRPr lang="en-US" sz="11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 name="TextBox 8"/>
          <p:cNvSpPr txBox="1"/>
          <p:nvPr/>
        </p:nvSpPr>
        <p:spPr>
          <a:xfrm>
            <a:off x="2886710" y="-58410"/>
            <a:ext cx="6527749" cy="1569660"/>
          </a:xfrm>
          <a:prstGeom prst="rect">
            <a:avLst/>
          </a:prstGeom>
          <a:noFill/>
        </p:spPr>
        <p:txBody>
          <a:bodyPr wrap="none" rtlCol="0">
            <a:spAutoFit/>
          </a:bodyPr>
          <a:lstStyle/>
          <a:p>
            <a:r>
              <a:rPr lang="en-US" sz="9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WORKING,</a:t>
            </a:r>
            <a:endParaRPr lang="en-US" sz="115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0" name="TextBox 9"/>
          <p:cNvSpPr txBox="1"/>
          <p:nvPr/>
        </p:nvSpPr>
        <p:spPr>
          <a:xfrm>
            <a:off x="4078484" y="2361823"/>
            <a:ext cx="861133" cy="523220"/>
          </a:xfrm>
          <a:prstGeom prst="rect">
            <a:avLst/>
          </a:prstGeom>
          <a:noFill/>
        </p:spPr>
        <p:txBody>
          <a:bodyPr wrap="none" rtlCol="0">
            <a:spAutoFit/>
          </a:bodyPr>
          <a:lstStyle/>
          <a:p>
            <a:r>
              <a:rPr lang="en-US" sz="28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THE</a:t>
            </a:r>
            <a:endParaRPr lang="en-US" sz="32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1" name="TextBox 10"/>
          <p:cNvSpPr txBox="1"/>
          <p:nvPr/>
        </p:nvSpPr>
        <p:spPr>
          <a:xfrm>
            <a:off x="2886710" y="1064642"/>
            <a:ext cx="4025141" cy="1015663"/>
          </a:xfrm>
          <a:prstGeom prst="rect">
            <a:avLst/>
          </a:prstGeom>
          <a:noFill/>
        </p:spPr>
        <p:txBody>
          <a:bodyPr wrap="none" rtlCol="0">
            <a:spAutoFit/>
          </a:bodyPr>
          <a:lstStyle/>
          <a:p>
            <a:r>
              <a:rPr lang="en-US" sz="6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CLEANING</a:t>
            </a:r>
            <a:endParaRPr lang="en-US" sz="66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5" name="TextBox 14"/>
          <p:cNvSpPr txBox="1"/>
          <p:nvPr/>
        </p:nvSpPr>
        <p:spPr>
          <a:xfrm>
            <a:off x="3127341" y="2100506"/>
            <a:ext cx="756938" cy="400110"/>
          </a:xfrm>
          <a:prstGeom prst="rect">
            <a:avLst/>
          </a:prstGeom>
          <a:noFill/>
        </p:spPr>
        <p:txBody>
          <a:bodyPr wrap="none" rtlCol="0">
            <a:spAutoFit/>
          </a:bodyPr>
          <a:lstStyle/>
          <a:p>
            <a:r>
              <a:rPr lang="en-US" sz="2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AND</a:t>
            </a:r>
            <a:endParaRPr lang="en-US" sz="2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6" name="TextBox 15"/>
          <p:cNvSpPr txBox="1"/>
          <p:nvPr/>
        </p:nvSpPr>
        <p:spPr>
          <a:xfrm>
            <a:off x="3929709" y="1807643"/>
            <a:ext cx="3275256" cy="707886"/>
          </a:xfrm>
          <a:prstGeom prst="rect">
            <a:avLst/>
          </a:prstGeom>
          <a:noFill/>
        </p:spPr>
        <p:txBody>
          <a:bodyPr wrap="none" rtlCol="0">
            <a:spAutoFit/>
          </a:bodyPr>
          <a:lstStyle/>
          <a:p>
            <a:r>
              <a:rPr lang="en-US" sz="4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ENHANCING</a:t>
            </a:r>
            <a:endParaRPr lang="en-US" sz="4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17" name="TextBox 16"/>
          <p:cNvSpPr txBox="1"/>
          <p:nvPr/>
        </p:nvSpPr>
        <p:spPr>
          <a:xfrm>
            <a:off x="4121192" y="2664695"/>
            <a:ext cx="1969065" cy="923330"/>
          </a:xfrm>
          <a:prstGeom prst="rect">
            <a:avLst/>
          </a:prstGeom>
          <a:noFill/>
        </p:spPr>
        <p:txBody>
          <a:bodyPr wrap="none" rtlCol="0">
            <a:spAutoFit/>
          </a:bodyPr>
          <a:lstStyle/>
          <a:p>
            <a:r>
              <a:rPr lang="en-US" sz="54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rPr>
              <a:t>DATA</a:t>
            </a:r>
            <a:endParaRPr lang="en-US" sz="6000" b="1" dirty="0">
              <a:solidFill>
                <a:schemeClr val="tx1">
                  <a:lumMod val="75000"/>
                  <a:lumOff val="2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Tree>
    <p:extLst>
      <p:ext uri="{BB962C8B-B14F-4D97-AF65-F5344CB8AC3E}">
        <p14:creationId xmlns:p14="http://schemas.microsoft.com/office/powerpoint/2010/main" val="42016781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6" grpId="0"/>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2" name="Rectangle 1"/>
            <p:cNvSpPr/>
            <p:nvPr/>
          </p:nvSpPr>
          <p:spPr>
            <a:xfrm>
              <a:off x="0" y="0"/>
              <a:ext cx="2425148" cy="6858000"/>
            </a:xfrm>
            <a:prstGeom prst="rect">
              <a:avLst/>
            </a:prstGeom>
            <a:solidFill>
              <a:srgbClr val="F3C9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1500" dirty="0">
                <a:solidFill>
                  <a:schemeClr val="tx1"/>
                </a:solidFill>
              </a:endParaRPr>
            </a:p>
          </p:txBody>
        </p:sp>
        <p:sp>
          <p:nvSpPr>
            <p:cNvPr id="7" name="Rectangle 6"/>
            <p:cNvSpPr/>
            <p:nvPr/>
          </p:nvSpPr>
          <p:spPr>
            <a:xfrm>
              <a:off x="2425148" y="0"/>
              <a:ext cx="9766852" cy="685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9" name="Rounded Rectangle 8"/>
          <p:cNvSpPr/>
          <p:nvPr/>
        </p:nvSpPr>
        <p:spPr>
          <a:xfrm>
            <a:off x="3395993" y="732908"/>
            <a:ext cx="7823379" cy="5388342"/>
          </a:xfrm>
          <a:prstGeom prst="roundRect">
            <a:avLst>
              <a:gd name="adj" fmla="val 4788"/>
            </a:avLst>
          </a:prstGeom>
          <a:solidFill>
            <a:schemeClr val="bg1"/>
          </a:solidFill>
          <a:ln w="38100">
            <a:noFill/>
          </a:ln>
          <a:effectLst>
            <a:outerShdw blurRad="292100" dist="38100" dir="4980000" algn="tl"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239572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nvGrpSpPr>
          <p:cNvPr id="18" name="Group 17"/>
          <p:cNvGrpSpPr/>
          <p:nvPr/>
        </p:nvGrpSpPr>
        <p:grpSpPr>
          <a:xfrm>
            <a:off x="-1012" y="378965"/>
            <a:ext cx="2424377" cy="1216651"/>
            <a:chOff x="-1012" y="378965"/>
            <a:chExt cx="2424377" cy="1216651"/>
          </a:xfrm>
        </p:grpSpPr>
        <p:sp>
          <p:nvSpPr>
            <p:cNvPr id="19" name="TextBox 18"/>
            <p:cNvSpPr txBox="1"/>
            <p:nvPr/>
          </p:nvSpPr>
          <p:spPr>
            <a:xfrm>
              <a:off x="0" y="378965"/>
              <a:ext cx="2423365" cy="830997"/>
            </a:xfrm>
            <a:prstGeom prst="rect">
              <a:avLst/>
            </a:prstGeom>
            <a:noFill/>
          </p:spPr>
          <p:txBody>
            <a:bodyPr wrap="square" rtlCol="0">
              <a:spAutoFit/>
            </a:bodyPr>
            <a:lstStyle/>
            <a:p>
              <a:pPr algn="ctr"/>
              <a:r>
                <a:rPr lang="es-ES" sz="4800" b="1" dirty="0">
                  <a:solidFill>
                    <a:schemeClr val="bg1"/>
                  </a:solidFill>
                  <a:latin typeface="Segoe UI" panose="020B0502040204020203" pitchFamily="34" charset="0"/>
                  <a:cs typeface="Segoe UI" panose="020B0502040204020203" pitchFamily="34" charset="0"/>
                </a:rPr>
                <a:t>HERO</a:t>
              </a:r>
              <a:endParaRPr lang="es-MX" sz="4800" b="1" dirty="0">
                <a:solidFill>
                  <a:schemeClr val="bg1"/>
                </a:solidFill>
                <a:latin typeface="Segoe UI" panose="020B0502040204020203" pitchFamily="34" charset="0"/>
                <a:cs typeface="Segoe UI" panose="020B0502040204020203" pitchFamily="34" charset="0"/>
              </a:endParaRPr>
            </a:p>
          </p:txBody>
        </p:sp>
        <p:sp>
          <p:nvSpPr>
            <p:cNvPr id="20" name="TextBox 19"/>
            <p:cNvSpPr txBox="1"/>
            <p:nvPr/>
          </p:nvSpPr>
          <p:spPr>
            <a:xfrm>
              <a:off x="-1012" y="887730"/>
              <a:ext cx="2423365" cy="707886"/>
            </a:xfrm>
            <a:prstGeom prst="rect">
              <a:avLst/>
            </a:prstGeom>
            <a:noFill/>
          </p:spPr>
          <p:txBody>
            <a:bodyPr wrap="square" rtlCol="0">
              <a:spAutoFit/>
            </a:bodyPr>
            <a:lstStyle/>
            <a:p>
              <a:pPr algn="ctr"/>
              <a:r>
                <a:rPr lang="es-ES" sz="4000" b="1" dirty="0">
                  <a:solidFill>
                    <a:schemeClr val="bg1"/>
                  </a:solidFill>
                  <a:latin typeface="Segoe UI" panose="020B0502040204020203" pitchFamily="34" charset="0"/>
                  <a:cs typeface="Segoe UI" panose="020B0502040204020203" pitchFamily="34" charset="0"/>
                </a:rPr>
                <a:t>THIRDS</a:t>
              </a:r>
              <a:endParaRPr lang="es-MX" sz="4000" b="1" dirty="0">
                <a:solidFill>
                  <a:schemeClr val="bg1"/>
                </a:solidFill>
                <a:latin typeface="Segoe UI" panose="020B0502040204020203" pitchFamily="34" charset="0"/>
                <a:cs typeface="Segoe UI" panose="020B0502040204020203" pitchFamily="34" charset="0"/>
              </a:endParaRPr>
            </a:p>
          </p:txBody>
        </p:sp>
      </p:grpSp>
    </p:spTree>
    <p:extLst>
      <p:ext uri="{BB962C8B-B14F-4D97-AF65-F5344CB8AC3E}">
        <p14:creationId xmlns:p14="http://schemas.microsoft.com/office/powerpoint/2010/main" val="35735748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239572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sp>
        <p:nvSpPr>
          <p:cNvPr id="13" name="Rectangle 12"/>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8" name="TextBox 17"/>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41633331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2395728"/>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sp>
        <p:nvSpPr>
          <p:cNvPr id="13" name="Rectangle 12"/>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8" name="TextBox 17"/>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34835445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450592" y="109728"/>
            <a:ext cx="9619488" cy="6629400"/>
            <a:chOff x="3395993" y="732908"/>
            <a:chExt cx="7823379" cy="5388342"/>
          </a:xfrm>
        </p:grpSpPr>
        <p:sp>
          <p:nvSpPr>
            <p:cNvPr id="9" name="Rounded Rectangle 8"/>
            <p:cNvSpPr/>
            <p:nvPr/>
          </p:nvSpPr>
          <p:spPr>
            <a:xfrm>
              <a:off x="3395993" y="732908"/>
              <a:ext cx="7823379" cy="5388342"/>
            </a:xfrm>
            <a:prstGeom prst="roundRect">
              <a:avLst>
                <a:gd name="adj" fmla="val 4788"/>
              </a:avLst>
            </a:prstGeom>
            <a:solidFill>
              <a:srgbClr val="F2F2F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7" name="Rectangle 16"/>
            <p:cNvSpPr/>
            <p:nvPr/>
          </p:nvSpPr>
          <p:spPr>
            <a:xfrm rot="10800000">
              <a:off x="3548656" y="4371449"/>
              <a:ext cx="2395728" cy="159105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49" name="Rectangle 48"/>
            <p:cNvSpPr/>
            <p:nvPr/>
          </p:nvSpPr>
          <p:spPr>
            <a:xfrm>
              <a:off x="6097047" y="4370588"/>
              <a:ext cx="2404872" cy="1591056"/>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50" name="Rectangle 49"/>
            <p:cNvSpPr/>
            <p:nvPr/>
          </p:nvSpPr>
          <p:spPr>
            <a:xfrm rot="10800000">
              <a:off x="8658549" y="4371621"/>
              <a:ext cx="2395728" cy="1591056"/>
            </a:xfrm>
            <a:prstGeom prst="rect">
              <a:avLst/>
            </a:prstGeom>
            <a:solidFill>
              <a:srgbClr val="006CB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22" name="Rectangle 21"/>
            <p:cNvSpPr/>
            <p:nvPr/>
          </p:nvSpPr>
          <p:spPr>
            <a:xfrm>
              <a:off x="3548655" y="2633656"/>
              <a:ext cx="2395728" cy="1581912"/>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23" name="Rectangle 22"/>
            <p:cNvSpPr/>
            <p:nvPr/>
          </p:nvSpPr>
          <p:spPr>
            <a:xfrm>
              <a:off x="3548656" y="891222"/>
              <a:ext cx="2395728"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2" name="Rectangle 31"/>
            <p:cNvSpPr/>
            <p:nvPr/>
          </p:nvSpPr>
          <p:spPr>
            <a:xfrm>
              <a:off x="8662691" y="899022"/>
              <a:ext cx="2395728" cy="2395728"/>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34" name="Rectangle 33"/>
            <p:cNvSpPr/>
            <p:nvPr/>
          </p:nvSpPr>
          <p:spPr>
            <a:xfrm>
              <a:off x="8663380" y="2633472"/>
              <a:ext cx="2395728" cy="1581912"/>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5400" dirty="0">
                <a:solidFill>
                  <a:srgbClr val="7D7D7D"/>
                </a:solidFill>
              </a:endParaRPr>
            </a:p>
          </p:txBody>
        </p:sp>
        <p:sp>
          <p:nvSpPr>
            <p:cNvPr id="14" name="Rectangle 13"/>
            <p:cNvSpPr/>
            <p:nvPr/>
          </p:nvSpPr>
          <p:spPr>
            <a:xfrm>
              <a:off x="6096000" y="899022"/>
              <a:ext cx="2404872" cy="1591056"/>
            </a:xfrm>
            <a:prstGeom prst="rect">
              <a:avLst/>
            </a:prstGeom>
            <a:solidFill>
              <a:srgbClr val="C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sp>
          <p:nvSpPr>
            <p:cNvPr id="15" name="Rectangle 14"/>
            <p:cNvSpPr/>
            <p:nvPr/>
          </p:nvSpPr>
          <p:spPr>
            <a:xfrm>
              <a:off x="6099048" y="2633472"/>
              <a:ext cx="2404872" cy="159105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2000" dirty="0">
                <a:solidFill>
                  <a:srgbClr val="7D7D7D"/>
                </a:solidFill>
              </a:endParaRPr>
            </a:p>
          </p:txBody>
        </p:sp>
      </p:grpSp>
      <p:sp>
        <p:nvSpPr>
          <p:cNvPr id="13" name="Rectangle 12"/>
          <p:cNvSpPr/>
          <p:nvPr/>
        </p:nvSpPr>
        <p:spPr>
          <a:xfrm>
            <a:off x="1077362" y="1645422"/>
            <a:ext cx="516048" cy="3558011"/>
          </a:xfrm>
          <a:prstGeom prst="rect">
            <a:avLst/>
          </a:prstGeom>
          <a:gradFill>
            <a:gsLst>
              <a:gs pos="0">
                <a:srgbClr val="C00000"/>
              </a:gs>
              <a:gs pos="25000">
                <a:schemeClr val="accent2"/>
              </a:gs>
              <a:gs pos="50000">
                <a:schemeClr val="accent4"/>
              </a:gs>
              <a:gs pos="100000">
                <a:srgbClr val="0070C0"/>
              </a:gs>
              <a:gs pos="75000">
                <a:schemeClr val="accent6"/>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74330" y="1241183"/>
            <a:ext cx="922112" cy="369332"/>
          </a:xfrm>
          <a:prstGeom prst="rect">
            <a:avLst/>
          </a:prstGeom>
          <a:noFill/>
        </p:spPr>
        <p:txBody>
          <a:bodyPr wrap="none" rtlCol="0">
            <a:spAutoFit/>
          </a:bodyPr>
          <a:lstStyle/>
          <a:p>
            <a:pPr algn="ctr"/>
            <a:r>
              <a:rPr lang="en-US" dirty="0"/>
              <a:t>General</a:t>
            </a:r>
          </a:p>
        </p:txBody>
      </p:sp>
      <p:sp>
        <p:nvSpPr>
          <p:cNvPr id="18" name="TextBox 17"/>
          <p:cNvSpPr txBox="1"/>
          <p:nvPr/>
        </p:nvSpPr>
        <p:spPr>
          <a:xfrm>
            <a:off x="874330" y="5203433"/>
            <a:ext cx="969304" cy="369332"/>
          </a:xfrm>
          <a:prstGeom prst="rect">
            <a:avLst/>
          </a:prstGeom>
          <a:noFill/>
        </p:spPr>
        <p:txBody>
          <a:bodyPr wrap="none" rtlCol="0">
            <a:spAutoFit/>
          </a:bodyPr>
          <a:lstStyle/>
          <a:p>
            <a:pPr algn="ctr"/>
            <a:r>
              <a:rPr lang="en-US" dirty="0"/>
              <a:t>Detailed</a:t>
            </a:r>
          </a:p>
        </p:txBody>
      </p:sp>
    </p:spTree>
    <p:extLst>
      <p:ext uri="{BB962C8B-B14F-4D97-AF65-F5344CB8AC3E}">
        <p14:creationId xmlns:p14="http://schemas.microsoft.com/office/powerpoint/2010/main" val="2305721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1467853" y="153510"/>
            <a:ext cx="14639665" cy="6704490"/>
            <a:chOff x="-1467853" y="153510"/>
            <a:chExt cx="14639665" cy="6704490"/>
          </a:xfrm>
        </p:grpSpPr>
        <p:grpSp>
          <p:nvGrpSpPr>
            <p:cNvPr id="28" name="Group 27"/>
            <p:cNvGrpSpPr/>
            <p:nvPr/>
          </p:nvGrpSpPr>
          <p:grpSpPr>
            <a:xfrm>
              <a:off x="-1467853" y="153510"/>
              <a:ext cx="14639665" cy="5009542"/>
              <a:chOff x="-1467853" y="153510"/>
              <a:chExt cx="14639665" cy="5009542"/>
            </a:xfrm>
          </p:grpSpPr>
          <p:sp>
            <p:nvSpPr>
              <p:cNvPr id="4" name="Oval 3"/>
              <p:cNvSpPr/>
              <p:nvPr/>
            </p:nvSpPr>
            <p:spPr>
              <a:xfrm>
                <a:off x="-1467853" y="721895"/>
                <a:ext cx="3910263" cy="3910263"/>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1435769" y="1969170"/>
                <a:ext cx="1776663" cy="1776663"/>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2634917" y="1339517"/>
                <a:ext cx="2057399" cy="2057399"/>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3495174" y="890337"/>
                <a:ext cx="685799" cy="685799"/>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976436" y="1597193"/>
                <a:ext cx="2520616" cy="2520616"/>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5233737" y="1109914"/>
                <a:ext cx="3495174" cy="3495174"/>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261056" y="3093119"/>
                <a:ext cx="1689435" cy="1689435"/>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25614" y="3273091"/>
                <a:ext cx="1689435" cy="1689435"/>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9461580" y="2141621"/>
                <a:ext cx="3032460" cy="3021431"/>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11341141" y="262149"/>
                <a:ext cx="1701718" cy="1695529"/>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11470094" y="1397590"/>
                <a:ext cx="1701718" cy="1695529"/>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9006327" y="2185660"/>
                <a:ext cx="581603" cy="581603"/>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438274" y="824551"/>
                <a:ext cx="429203" cy="429203"/>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1049724" y="1597193"/>
                <a:ext cx="324928" cy="324928"/>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141866" y="990600"/>
                <a:ext cx="620639" cy="620639"/>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089729" y="824551"/>
                <a:ext cx="352681" cy="352681"/>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9200971" y="1266658"/>
                <a:ext cx="964802" cy="964802"/>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909554" y="1063200"/>
                <a:ext cx="291417" cy="291417"/>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7124778" y="530107"/>
                <a:ext cx="291417" cy="291417"/>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658357" y="1325623"/>
                <a:ext cx="429203" cy="429203"/>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110158" y="153510"/>
                <a:ext cx="429203" cy="429203"/>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605848" y="1178054"/>
                <a:ext cx="899718" cy="899718"/>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909553" y="3152611"/>
                <a:ext cx="291417" cy="291417"/>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p:cNvSpPr/>
            <p:nvPr/>
          </p:nvSpPr>
          <p:spPr>
            <a:xfrm>
              <a:off x="1" y="3451050"/>
              <a:ext cx="12192000" cy="3406950"/>
            </a:xfrm>
            <a:prstGeom prst="rect">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949740" y="2546764"/>
              <a:ext cx="1701718" cy="1695529"/>
            </a:xfrm>
            <a:prstGeom prst="ellipse">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p:cNvGrpSpPr/>
          <p:nvPr/>
        </p:nvGrpSpPr>
        <p:grpSpPr>
          <a:xfrm>
            <a:off x="392520" y="2162826"/>
            <a:ext cx="7307395" cy="2785701"/>
            <a:chOff x="392520" y="2162826"/>
            <a:chExt cx="7307395" cy="2785701"/>
          </a:xfrm>
        </p:grpSpPr>
        <p:grpSp>
          <p:nvGrpSpPr>
            <p:cNvPr id="32" name="Group 31"/>
            <p:cNvGrpSpPr/>
            <p:nvPr/>
          </p:nvGrpSpPr>
          <p:grpSpPr>
            <a:xfrm>
              <a:off x="392520" y="2163149"/>
              <a:ext cx="7307395" cy="2785378"/>
              <a:chOff x="2598167" y="-187504"/>
              <a:chExt cx="7307395" cy="2785378"/>
            </a:xfrm>
          </p:grpSpPr>
          <p:grpSp>
            <p:nvGrpSpPr>
              <p:cNvPr id="33" name="Group 32"/>
              <p:cNvGrpSpPr/>
              <p:nvPr/>
            </p:nvGrpSpPr>
            <p:grpSpPr>
              <a:xfrm>
                <a:off x="2598167" y="-187504"/>
                <a:ext cx="7307395" cy="2785378"/>
                <a:chOff x="1221516" y="-45287"/>
                <a:chExt cx="7307395" cy="2785378"/>
              </a:xfrm>
            </p:grpSpPr>
            <p:sp>
              <p:nvSpPr>
                <p:cNvPr id="35" name="TextBox 34"/>
                <p:cNvSpPr txBox="1"/>
                <p:nvPr/>
              </p:nvSpPr>
              <p:spPr>
                <a:xfrm>
                  <a:off x="1221516" y="-45287"/>
                  <a:ext cx="1475084" cy="2785378"/>
                </a:xfrm>
                <a:prstGeom prst="rect">
                  <a:avLst/>
                </a:prstGeom>
                <a:noFill/>
              </p:spPr>
              <p:txBody>
                <a:bodyPr wrap="none" rtlCol="0">
                  <a:spAutoFit/>
                </a:bodyPr>
                <a:lstStyle/>
                <a:p>
                  <a:r>
                    <a:rPr lang="en-US" sz="17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1</a:t>
                  </a:r>
                </a:p>
              </p:txBody>
            </p:sp>
            <p:sp>
              <p:nvSpPr>
                <p:cNvPr id="36" name="TextBox 35"/>
                <p:cNvSpPr txBox="1"/>
                <p:nvPr/>
              </p:nvSpPr>
              <p:spPr>
                <a:xfrm>
                  <a:off x="3376299" y="255559"/>
                  <a:ext cx="3549370" cy="1446550"/>
                </a:xfrm>
                <a:prstGeom prst="rect">
                  <a:avLst/>
                </a:prstGeom>
                <a:noFill/>
              </p:spPr>
              <p:txBody>
                <a:bodyPr wrap="none" rtlCol="0">
                  <a:spAutoFit/>
                </a:bodyPr>
                <a:lstStyle/>
                <a:p>
                  <a:r>
                    <a:rPr lang="en-US" sz="88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RULES</a:t>
                  </a:r>
                </a:p>
              </p:txBody>
            </p:sp>
            <p:sp>
              <p:nvSpPr>
                <p:cNvPr id="37" name="TextBox 36"/>
                <p:cNvSpPr txBox="1"/>
                <p:nvPr/>
              </p:nvSpPr>
              <p:spPr>
                <a:xfrm>
                  <a:off x="3464704" y="1344905"/>
                  <a:ext cx="5064207" cy="430887"/>
                </a:xfrm>
                <a:prstGeom prst="rect">
                  <a:avLst/>
                </a:prstGeom>
                <a:noFill/>
              </p:spPr>
              <p:txBody>
                <a:bodyPr wrap="none" rtlCol="0">
                  <a:spAutoFit/>
                </a:bodyPr>
                <a:lstStyle/>
                <a:p>
                  <a:r>
                    <a:rPr lang="en-US" sz="2200" b="1" dirty="0">
                      <a:latin typeface="Leelawadee UI" panose="020B0502040204020203" pitchFamily="34" charset="-34"/>
                      <a:ea typeface="Ebrima" panose="02000000000000000000" pitchFamily="2" charset="0"/>
                      <a:cs typeface="Leelawadee UI" panose="020B0502040204020203" pitchFamily="34" charset="-34"/>
                    </a:rPr>
                    <a:t>Designing reports and dashboards in</a:t>
                  </a:r>
                  <a:endParaRPr lang="en-US" sz="22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grpSp>
          <p:sp>
            <p:nvSpPr>
              <p:cNvPr id="34" name="TextBox 33"/>
              <p:cNvSpPr txBox="1"/>
              <p:nvPr/>
            </p:nvSpPr>
            <p:spPr>
              <a:xfrm>
                <a:off x="4852785" y="1395237"/>
                <a:ext cx="3093924" cy="931024"/>
              </a:xfrm>
              <a:prstGeom prst="rect">
                <a:avLst/>
              </a:prstGeom>
              <a:noFill/>
            </p:spPr>
            <p:txBody>
              <a:bodyPr wrap="none" rtlCol="0">
                <a:spAutoFit/>
              </a:bodyPr>
              <a:lstStyle/>
              <a:p>
                <a:r>
                  <a:rPr lang="en-US" sz="5500" b="1" dirty="0">
                    <a:latin typeface="Leelawadee UI" panose="020B0502040204020203" pitchFamily="34" charset="-34"/>
                    <a:ea typeface="Ebrima" panose="02000000000000000000" pitchFamily="2" charset="0"/>
                    <a:cs typeface="Leelawadee UI" panose="020B0502040204020203" pitchFamily="34" charset="-34"/>
                  </a:rPr>
                  <a:t>Power BI</a:t>
                </a:r>
              </a:p>
            </p:txBody>
          </p:sp>
        </p:grpSp>
        <p:sp>
          <p:nvSpPr>
            <p:cNvPr id="38" name="TextBox 37"/>
            <p:cNvSpPr txBox="1"/>
            <p:nvPr/>
          </p:nvSpPr>
          <p:spPr>
            <a:xfrm>
              <a:off x="1336196" y="2162826"/>
              <a:ext cx="1475084" cy="2785378"/>
            </a:xfrm>
            <a:prstGeom prst="rect">
              <a:avLst/>
            </a:prstGeom>
            <a:noFill/>
          </p:spPr>
          <p:txBody>
            <a:bodyPr wrap="none" rtlCol="0">
              <a:spAutoFit/>
            </a:bodyPr>
            <a:lstStyle/>
            <a:p>
              <a:r>
                <a:rPr lang="en-US" sz="175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0</a:t>
              </a:r>
            </a:p>
          </p:txBody>
        </p:sp>
      </p:grpSp>
    </p:spTree>
    <p:extLst>
      <p:ext uri="{BB962C8B-B14F-4D97-AF65-F5344CB8AC3E}">
        <p14:creationId xmlns:p14="http://schemas.microsoft.com/office/powerpoint/2010/main" val="165686909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C811"/>
        </a:solidFill>
        <a:effectLst/>
      </p:bgPr>
    </p:bg>
    <p:spTree>
      <p:nvGrpSpPr>
        <p:cNvPr id="1" name=""/>
        <p:cNvGrpSpPr/>
        <p:nvPr/>
      </p:nvGrpSpPr>
      <p:grpSpPr>
        <a:xfrm>
          <a:off x="0" y="0"/>
          <a:ext cx="0" cy="0"/>
          <a:chOff x="0" y="0"/>
          <a:chExt cx="0" cy="0"/>
        </a:xfrm>
      </p:grpSpPr>
      <p:sp>
        <p:nvSpPr>
          <p:cNvPr id="5" name="Rounded Rectangle 4"/>
          <p:cNvSpPr/>
          <p:nvPr/>
        </p:nvSpPr>
        <p:spPr>
          <a:xfrm>
            <a:off x="4298584" y="723596"/>
            <a:ext cx="7262038" cy="5369442"/>
          </a:xfrm>
          <a:prstGeom prst="roundRect">
            <a:avLst>
              <a:gd name="adj" fmla="val 6172"/>
            </a:avLst>
          </a:prstGeom>
          <a:gradFill flip="none" rotWithShape="1">
            <a:gsLst>
              <a:gs pos="44000">
                <a:schemeClr val="bg1">
                  <a:lumMod val="95000"/>
                </a:schemeClr>
              </a:gs>
              <a:gs pos="55000">
                <a:schemeClr val="tx1">
                  <a:lumMod val="75000"/>
                  <a:lumOff val="25000"/>
                </a:schemeClr>
              </a:gs>
              <a:gs pos="97000">
                <a:schemeClr val="tx1">
                  <a:lumMod val="75000"/>
                  <a:lumOff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4487578" y="4361178"/>
            <a:ext cx="6853970" cy="1359701"/>
          </a:xfrm>
          <a:prstGeom prst="roundRect">
            <a:avLst>
              <a:gd name="adj" fmla="val 14569"/>
            </a:avLst>
          </a:prstGeom>
          <a:gradFill>
            <a:gsLst>
              <a:gs pos="42000">
                <a:schemeClr val="bg1"/>
              </a:gs>
              <a:gs pos="56000">
                <a:schemeClr val="tx1">
                  <a:lumMod val="75000"/>
                  <a:lumOff val="25000"/>
                </a:schemeClr>
              </a:gs>
              <a:gs pos="97000">
                <a:schemeClr val="tx1">
                  <a:lumMod val="85000"/>
                  <a:lumOff val="15000"/>
                </a:schemeClr>
              </a:gs>
            </a:gsLst>
            <a:lin ang="0" scaled="1"/>
          </a:gradFill>
          <a:ln w="6350">
            <a:gradFill flip="none" rotWithShape="1">
              <a:gsLst>
                <a:gs pos="41000">
                  <a:schemeClr val="accent1">
                    <a:lumMod val="6000"/>
                    <a:lumOff val="94000"/>
                    <a:alpha val="0"/>
                  </a:schemeClr>
                </a:gs>
                <a:gs pos="60000">
                  <a:schemeClr val="tx1">
                    <a:lumMod val="65000"/>
                    <a:lumOff val="3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6620917" y="1093741"/>
            <a:ext cx="2602170" cy="1813506"/>
          </a:xfrm>
          <a:prstGeom prst="roundRect">
            <a:avLst>
              <a:gd name="adj" fmla="val 8023"/>
            </a:avLst>
          </a:prstGeom>
          <a:gradFill>
            <a:gsLst>
              <a:gs pos="33000">
                <a:schemeClr val="bg1"/>
              </a:gs>
              <a:gs pos="64000">
                <a:schemeClr val="tx1">
                  <a:lumMod val="75000"/>
                  <a:lumOff val="25000"/>
                </a:schemeClr>
              </a:gs>
              <a:gs pos="97000">
                <a:schemeClr val="tx1">
                  <a:lumMod val="85000"/>
                  <a:lumOff val="15000"/>
                </a:schemeClr>
              </a:gs>
            </a:gsLst>
            <a:lin ang="0" scaled="1"/>
          </a:gradFill>
          <a:ln w="6350">
            <a:gradFill flip="none" rotWithShape="1">
              <a:gsLst>
                <a:gs pos="38000">
                  <a:schemeClr val="accent1">
                    <a:lumMod val="6000"/>
                    <a:lumOff val="94000"/>
                    <a:alpha val="0"/>
                  </a:schemeClr>
                </a:gs>
                <a:gs pos="73000">
                  <a:schemeClr val="tx1">
                    <a:lumMod val="65000"/>
                    <a:lumOff val="3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8" name="Chart 7"/>
          <p:cNvGraphicFramePr/>
          <p:nvPr>
            <p:extLst>
              <p:ext uri="{D42A27DB-BD31-4B8C-83A1-F6EECF244321}">
                <p14:modId xmlns:p14="http://schemas.microsoft.com/office/powerpoint/2010/main" val="545514048"/>
              </p:ext>
            </p:extLst>
          </p:nvPr>
        </p:nvGraphicFramePr>
        <p:xfrm>
          <a:off x="6975407" y="1076602"/>
          <a:ext cx="1919766" cy="2406305"/>
        </p:xfrm>
        <a:graphic>
          <a:graphicData uri="http://schemas.openxmlformats.org/drawingml/2006/chart">
            <c:chart xmlns:c="http://schemas.openxmlformats.org/drawingml/2006/chart" xmlns:r="http://schemas.openxmlformats.org/officeDocument/2006/relationships" r:id="rId3"/>
          </a:graphicData>
        </a:graphic>
      </p:graphicFrame>
      <p:sp>
        <p:nvSpPr>
          <p:cNvPr id="9" name="Isosceles Triangle 8"/>
          <p:cNvSpPr/>
          <p:nvPr/>
        </p:nvSpPr>
        <p:spPr>
          <a:xfrm rot="802322">
            <a:off x="8011349" y="1281586"/>
            <a:ext cx="124150" cy="997330"/>
          </a:xfrm>
          <a:prstGeom prst="triangle">
            <a:avLst/>
          </a:prstGeom>
          <a:solidFill>
            <a:schemeClr val="bg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146955" y="2345400"/>
            <a:ext cx="1565296" cy="276999"/>
          </a:xfrm>
          <a:prstGeom prst="rect">
            <a:avLst/>
          </a:prstGeom>
          <a:noFill/>
        </p:spPr>
        <p:txBody>
          <a:bodyPr wrap="square" rtlCol="0">
            <a:spAutoFit/>
          </a:bodyPr>
          <a:lstStyle/>
          <a:p>
            <a:pPr algn="ctr"/>
            <a:r>
              <a:rPr lang="la-Latn" sz="1200" b="1" dirty="0">
                <a:gradFill>
                  <a:gsLst>
                    <a:gs pos="20000">
                      <a:schemeClr val="tx1">
                        <a:alpha val="19000"/>
                      </a:schemeClr>
                    </a:gs>
                    <a:gs pos="72000">
                      <a:srgbClr val="F2C811"/>
                    </a:gs>
                  </a:gsLst>
                  <a:lin ang="0" scaled="1"/>
                </a:gradFill>
                <a:effectLst/>
              </a:rPr>
              <a:t>ADIPISCING</a:t>
            </a:r>
            <a:endParaRPr lang="la-Latn" sz="1200" b="1" dirty="0">
              <a:gradFill>
                <a:gsLst>
                  <a:gs pos="20000">
                    <a:schemeClr val="tx1">
                      <a:alpha val="19000"/>
                    </a:schemeClr>
                  </a:gs>
                  <a:gs pos="72000">
                    <a:srgbClr val="F2C811"/>
                  </a:gs>
                </a:gsLst>
                <a:lin ang="0" scaled="1"/>
              </a:gradFill>
            </a:endParaRPr>
          </a:p>
        </p:txBody>
      </p:sp>
      <p:sp>
        <p:nvSpPr>
          <p:cNvPr id="11" name="Rounded Rectangle 10"/>
          <p:cNvSpPr/>
          <p:nvPr/>
        </p:nvSpPr>
        <p:spPr>
          <a:xfrm>
            <a:off x="4491393" y="1093739"/>
            <a:ext cx="1992672" cy="860195"/>
          </a:xfrm>
          <a:prstGeom prst="roundRect">
            <a:avLst>
              <a:gd name="adj" fmla="val 17587"/>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p:cNvSpPr/>
          <p:nvPr/>
        </p:nvSpPr>
        <p:spPr>
          <a:xfrm>
            <a:off x="4506702" y="3047851"/>
            <a:ext cx="6840411" cy="1172722"/>
          </a:xfrm>
          <a:prstGeom prst="roundRect">
            <a:avLst>
              <a:gd name="adj" fmla="val 14569"/>
            </a:avLst>
          </a:prstGeom>
          <a:gradFill flip="none" rotWithShape="1">
            <a:gsLst>
              <a:gs pos="43000">
                <a:schemeClr val="bg1">
                  <a:alpha val="79000"/>
                </a:schemeClr>
              </a:gs>
              <a:gs pos="62000">
                <a:srgbClr val="F2C811"/>
              </a:gs>
              <a:gs pos="97000">
                <a:srgbClr val="F2C811"/>
              </a:gs>
            </a:gsLst>
            <a:lin ang="0" scaled="1"/>
            <a:tileRect/>
          </a:gradFill>
          <a:ln w="6350">
            <a:gradFill flip="none" rotWithShape="1">
              <a:gsLst>
                <a:gs pos="29000">
                  <a:schemeClr val="accent1">
                    <a:lumMod val="5000"/>
                    <a:lumOff val="95000"/>
                    <a:alpha val="0"/>
                  </a:schemeClr>
                </a:gs>
                <a:gs pos="71000">
                  <a:srgbClr val="FAE9A0"/>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9374353" y="1093741"/>
            <a:ext cx="1972760" cy="1813506"/>
          </a:xfrm>
          <a:prstGeom prst="roundRect">
            <a:avLst>
              <a:gd name="adj" fmla="val 9944"/>
            </a:avLst>
          </a:prstGeom>
          <a:solidFill>
            <a:schemeClr val="tx1">
              <a:lumMod val="85000"/>
              <a:lumOff val="15000"/>
              <a:alpha val="79000"/>
            </a:schemeClr>
          </a:solidFill>
          <a:ln w="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4" name="Table 13"/>
          <p:cNvGraphicFramePr>
            <a:graphicFrameLocks noGrp="1"/>
          </p:cNvGraphicFramePr>
          <p:nvPr>
            <p:extLst>
              <p:ext uri="{D42A27DB-BD31-4B8C-83A1-F6EECF244321}">
                <p14:modId xmlns:p14="http://schemas.microsoft.com/office/powerpoint/2010/main" val="2508178863"/>
              </p:ext>
            </p:extLst>
          </p:nvPr>
        </p:nvGraphicFramePr>
        <p:xfrm>
          <a:off x="4894025" y="4497985"/>
          <a:ext cx="6048386" cy="1082040"/>
        </p:xfrm>
        <a:graphic>
          <a:graphicData uri="http://schemas.openxmlformats.org/drawingml/2006/table">
            <a:tbl>
              <a:tblPr firstRow="1" bandRow="1">
                <a:tableStyleId>{F5AB1C69-6EDB-4FF4-983F-18BD219EF322}</a:tableStyleId>
              </a:tblPr>
              <a:tblGrid>
                <a:gridCol w="1206958">
                  <a:extLst>
                    <a:ext uri="{9D8B030D-6E8A-4147-A177-3AD203B41FA5}">
                      <a16:colId xmlns:a16="http://schemas.microsoft.com/office/drawing/2014/main" val="1167939584"/>
                    </a:ext>
                  </a:extLst>
                </a:gridCol>
                <a:gridCol w="1210357">
                  <a:extLst>
                    <a:ext uri="{9D8B030D-6E8A-4147-A177-3AD203B41FA5}">
                      <a16:colId xmlns:a16="http://schemas.microsoft.com/office/drawing/2014/main" val="92675983"/>
                    </a:ext>
                  </a:extLst>
                </a:gridCol>
                <a:gridCol w="1210357">
                  <a:extLst>
                    <a:ext uri="{9D8B030D-6E8A-4147-A177-3AD203B41FA5}">
                      <a16:colId xmlns:a16="http://schemas.microsoft.com/office/drawing/2014/main" val="3862013556"/>
                    </a:ext>
                  </a:extLst>
                </a:gridCol>
                <a:gridCol w="1210357">
                  <a:extLst>
                    <a:ext uri="{9D8B030D-6E8A-4147-A177-3AD203B41FA5}">
                      <a16:colId xmlns:a16="http://schemas.microsoft.com/office/drawing/2014/main" val="1167184307"/>
                    </a:ext>
                  </a:extLst>
                </a:gridCol>
                <a:gridCol w="1210357">
                  <a:extLst>
                    <a:ext uri="{9D8B030D-6E8A-4147-A177-3AD203B41FA5}">
                      <a16:colId xmlns:a16="http://schemas.microsoft.com/office/drawing/2014/main" val="1907940531"/>
                    </a:ext>
                  </a:extLst>
                </a:gridCol>
              </a:tblGrid>
              <a:tr h="198406">
                <a:tc>
                  <a:txBody>
                    <a:bodyPr/>
                    <a:lstStyle/>
                    <a:p>
                      <a:pPr algn="ctr"/>
                      <a:r>
                        <a:rPr lang="en-US" sz="900" dirty="0">
                          <a:solidFill>
                            <a:schemeClr val="lt1">
                              <a:alpha val="51000"/>
                            </a:schemeClr>
                          </a:solidFill>
                        </a:rPr>
                        <a:t>Category</a:t>
                      </a:r>
                      <a:r>
                        <a:rPr lang="en-US" sz="900" baseline="0" dirty="0">
                          <a:solidFill>
                            <a:schemeClr val="lt1">
                              <a:alpha val="51000"/>
                            </a:schemeClr>
                          </a:solidFill>
                        </a:rPr>
                        <a:t> A</a:t>
                      </a:r>
                      <a:endParaRPr lang="en-US" sz="900" dirty="0">
                        <a:solidFill>
                          <a:schemeClr val="lt1">
                            <a:alpha val="51000"/>
                          </a:schemeClr>
                        </a:solidFill>
                      </a:endParaRPr>
                    </a:p>
                  </a:txBody>
                  <a:tcPr anchor="ctr">
                    <a:solidFill>
                      <a:schemeClr val="accent3"/>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lt1">
                              <a:alpha val="51000"/>
                            </a:schemeClr>
                          </a:solidFill>
                        </a:rPr>
                        <a:t>Category</a:t>
                      </a:r>
                      <a:r>
                        <a:rPr lang="en-US" sz="900" baseline="0" dirty="0">
                          <a:solidFill>
                            <a:schemeClr val="lt1">
                              <a:alpha val="51000"/>
                            </a:schemeClr>
                          </a:solidFill>
                        </a:rPr>
                        <a:t> B</a:t>
                      </a:r>
                      <a:endParaRPr lang="en-US" sz="900" dirty="0">
                        <a:solidFill>
                          <a:schemeClr val="lt1">
                            <a:alpha val="51000"/>
                          </a:schemeClr>
                        </a:solidFill>
                      </a:endParaRPr>
                    </a:p>
                  </a:txBody>
                  <a:tcPr anchor="ctr">
                    <a:lnR w="12700" cmpd="sng">
                      <a:noFill/>
                    </a:lnR>
                    <a:solidFill>
                      <a:schemeClr val="bg1">
                        <a:lumMod val="6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51000"/>
                            </a:schemeClr>
                          </a:solidFill>
                        </a:rPr>
                        <a:t>Category</a:t>
                      </a:r>
                      <a:r>
                        <a:rPr lang="en-US" sz="900" baseline="0" dirty="0">
                          <a:solidFill>
                            <a:schemeClr val="tx1">
                              <a:alpha val="51000"/>
                            </a:schemeClr>
                          </a:solidFill>
                        </a:rPr>
                        <a:t> C</a:t>
                      </a:r>
                      <a:endParaRPr lang="en-US" sz="900" dirty="0">
                        <a:solidFill>
                          <a:schemeClr val="tx1">
                            <a:alpha val="51000"/>
                          </a:schemeClr>
                        </a:solidFill>
                      </a:endParaRPr>
                    </a:p>
                  </a:txBody>
                  <a:tcPr anchor="ctr">
                    <a:lnL w="12700" cmpd="sng">
                      <a:noFill/>
                    </a:lnL>
                    <a:lnR w="12700" cap="flat" cmpd="sng" algn="ctr">
                      <a:no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gradFill>
                      <a:gsLst>
                        <a:gs pos="16000">
                          <a:schemeClr val="bg1">
                            <a:lumMod val="65000"/>
                          </a:schemeClr>
                        </a:gs>
                        <a:gs pos="70000">
                          <a:srgbClr val="F2C811"/>
                        </a:gs>
                      </a:gsLst>
                      <a:lin ang="0" scaled="1"/>
                    </a:gra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51000"/>
                            </a:schemeClr>
                          </a:solidFill>
                        </a:rPr>
                        <a:t>Category</a:t>
                      </a:r>
                      <a:r>
                        <a:rPr lang="en-US" sz="900" baseline="0" dirty="0">
                          <a:solidFill>
                            <a:schemeClr val="tx1">
                              <a:alpha val="51000"/>
                            </a:schemeClr>
                          </a:solidFill>
                        </a:rPr>
                        <a:t> D</a:t>
                      </a:r>
                      <a:endParaRPr lang="en-US" sz="900" dirty="0">
                        <a:solidFill>
                          <a:schemeClr val="tx1">
                            <a:alpha val="51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C81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900" dirty="0">
                          <a:solidFill>
                            <a:schemeClr val="tx1">
                              <a:alpha val="51000"/>
                            </a:schemeClr>
                          </a:solidFill>
                        </a:rPr>
                        <a:t>Category</a:t>
                      </a:r>
                      <a:r>
                        <a:rPr lang="en-US" sz="900" baseline="0" dirty="0">
                          <a:solidFill>
                            <a:schemeClr val="tx1">
                              <a:alpha val="51000"/>
                            </a:schemeClr>
                          </a:solidFill>
                        </a:rPr>
                        <a:t> E</a:t>
                      </a:r>
                      <a:endParaRPr lang="en-US" sz="900" dirty="0">
                        <a:solidFill>
                          <a:schemeClr val="tx1">
                            <a:alpha val="51000"/>
                          </a:schemeClr>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noFill/>
                      <a:prstDash val="solid"/>
                      <a:round/>
                      <a:headEnd type="none" w="med" len="med"/>
                      <a:tailEnd type="none" w="med" len="med"/>
                    </a:lnB>
                    <a:lnTlToBr w="12700" cmpd="sng">
                      <a:noFill/>
                      <a:prstDash val="solid"/>
                    </a:lnTlToBr>
                    <a:lnBlToTr w="12700" cmpd="sng">
                      <a:noFill/>
                      <a:prstDash val="solid"/>
                    </a:lnBlToTr>
                    <a:solidFill>
                      <a:srgbClr val="F2C811"/>
                    </a:solidFill>
                  </a:tcPr>
                </a:tc>
                <a:extLst>
                  <a:ext uri="{0D108BD9-81ED-4DB2-BD59-A6C34878D82A}">
                    <a16:rowId xmlns:a16="http://schemas.microsoft.com/office/drawing/2014/main" val="830532694"/>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lnR w="12700" cmpd="sng">
                      <a:noFill/>
                    </a:lnR>
                  </a:tcPr>
                </a:tc>
                <a:tc>
                  <a:txBody>
                    <a:bodyPr/>
                    <a:lstStyle/>
                    <a:p>
                      <a:r>
                        <a:rPr lang="en-US" sz="800" dirty="0">
                          <a:solidFill>
                            <a:schemeClr val="dk1">
                              <a:alpha val="36000"/>
                            </a:schemeClr>
                          </a:solidFill>
                        </a:rPr>
                        <a:t>87</a:t>
                      </a:r>
                    </a:p>
                  </a:txBody>
                  <a:tcPr>
                    <a:lnL w="12700" cmpd="sng">
                      <a:noFill/>
                    </a:lnL>
                    <a:lnR w="12700" cap="flat" cmpd="sng" algn="ctr">
                      <a:noFill/>
                      <a:prstDash val="solid"/>
                      <a:round/>
                      <a:headEnd type="none" w="med" len="med"/>
                      <a:tailEnd type="none" w="med" len="med"/>
                    </a:lnR>
                    <a:lnT w="38100" cmpd="sng">
                      <a:noFill/>
                    </a:lnT>
                    <a:lnB w="12700" cmpd="sng">
                      <a:noFill/>
                    </a:lnB>
                    <a:lnTlToBr w="12700" cmpd="sng">
                      <a:noFill/>
                      <a:prstDash val="solid"/>
                    </a:lnTlToBr>
                    <a:lnBlToTr w="12700" cmpd="sng">
                      <a:noFill/>
                      <a:prstDash val="solid"/>
                    </a:lnBlToTr>
                    <a:gradFill>
                      <a:gsLst>
                        <a:gs pos="16000">
                          <a:schemeClr val="bg2"/>
                        </a:gs>
                        <a:gs pos="30000">
                          <a:schemeClr val="bg2">
                            <a:alpha val="40000"/>
                          </a:schemeClr>
                        </a:gs>
                      </a:gsLst>
                      <a:lin ang="0" scaled="1"/>
                    </a:gradFill>
                  </a:tcPr>
                </a:tc>
                <a:tc>
                  <a:txBody>
                    <a:bodyPr/>
                    <a:lstStyle/>
                    <a:p>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40000"/>
                        <a:alpha val="40000"/>
                      </a:schemeClr>
                    </a:solidFill>
                  </a:tcPr>
                </a:tc>
                <a:tc>
                  <a:txBody>
                    <a:bodyPr/>
                    <a:lstStyle/>
                    <a:p>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40000"/>
                        <a:alpha val="40000"/>
                      </a:schemeClr>
                    </a:solidFill>
                  </a:tcPr>
                </a:tc>
                <a:extLst>
                  <a:ext uri="{0D108BD9-81ED-4DB2-BD59-A6C34878D82A}">
                    <a16:rowId xmlns:a16="http://schemas.microsoft.com/office/drawing/2014/main" val="1087852871"/>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r>
                        <a:rPr lang="en-US" sz="800" dirty="0">
                          <a:solidFill>
                            <a:schemeClr val="dk1">
                              <a:alpha val="36000"/>
                            </a:schemeClr>
                          </a:solidFill>
                        </a:rPr>
                        <a:t>87</a:t>
                      </a:r>
                    </a:p>
                  </a:txBody>
                  <a:tcPr>
                    <a:lnR w="12700" cmpd="sng">
                      <a:noFill/>
                    </a:lnR>
                  </a:tcPr>
                </a:tc>
                <a:tc>
                  <a:txBody>
                    <a:bodyPr/>
                    <a:lstStyle/>
                    <a:p>
                      <a:r>
                        <a:rPr lang="en-US" sz="800" dirty="0">
                          <a:solidFill>
                            <a:schemeClr val="dk1">
                              <a:alpha val="36000"/>
                            </a:schemeClr>
                          </a:solidFill>
                        </a:rPr>
                        <a:t>87</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16000">
                          <a:schemeClr val="bg1">
                            <a:lumMod val="95000"/>
                          </a:schemeClr>
                        </a:gs>
                        <a:gs pos="30000">
                          <a:schemeClr val="bg1">
                            <a:lumMod val="95000"/>
                            <a:alpha val="20000"/>
                          </a:schemeClr>
                        </a:gs>
                      </a:gsLst>
                      <a:lin ang="0" scaled="1"/>
                    </a:gradFill>
                  </a:tcPr>
                </a:tc>
                <a:tc>
                  <a:txBody>
                    <a:bodyPr/>
                    <a:lstStyle/>
                    <a:p>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20000"/>
                        <a:alpha val="20000"/>
                      </a:schemeClr>
                    </a:solidFill>
                  </a:tcPr>
                </a:tc>
                <a:tc>
                  <a:txBody>
                    <a:bodyPr/>
                    <a:lstStyle/>
                    <a:p>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20000"/>
                        <a:alpha val="20000"/>
                      </a:schemeClr>
                    </a:solidFill>
                  </a:tcPr>
                </a:tc>
                <a:extLst>
                  <a:ext uri="{0D108BD9-81ED-4DB2-BD59-A6C34878D82A}">
                    <a16:rowId xmlns:a16="http://schemas.microsoft.com/office/drawing/2014/main" val="893488242"/>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lnR w="12700" cmpd="sng">
                      <a:noFill/>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16000">
                          <a:schemeClr val="bg2"/>
                        </a:gs>
                        <a:gs pos="30000">
                          <a:schemeClr val="bg2">
                            <a:alpha val="40000"/>
                          </a:schemeClr>
                        </a:gs>
                      </a:gsLst>
                      <a:lin ang="0" scaled="1"/>
                    </a:gra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40000"/>
                        <a:alpha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40000"/>
                        <a:alpha val="40000"/>
                      </a:schemeClr>
                    </a:solidFill>
                  </a:tcPr>
                </a:tc>
                <a:extLst>
                  <a:ext uri="{0D108BD9-81ED-4DB2-BD59-A6C34878D82A}">
                    <a16:rowId xmlns:a16="http://schemas.microsoft.com/office/drawing/2014/main" val="901784435"/>
                  </a:ext>
                </a:extLst>
              </a:tr>
              <a:tr h="198406">
                <a:tc>
                  <a:txBody>
                    <a:bodyPr/>
                    <a:lstStyle/>
                    <a:p>
                      <a:r>
                        <a:rPr lang="la-Latn" sz="800" dirty="0">
                          <a:solidFill>
                            <a:schemeClr val="tx1">
                              <a:alpha val="21000"/>
                            </a:schemeClr>
                          </a:solidFill>
                          <a:effectLst/>
                        </a:rPr>
                        <a:t>fugiat nulla </a:t>
                      </a:r>
                      <a:endParaRPr lang="en-US" dirty="0"/>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lnR w="12700" cmpd="sng">
                      <a:noFill/>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dk1">
                              <a:alpha val="36000"/>
                            </a:schemeClr>
                          </a:solidFill>
                        </a:rPr>
                        <a:t>87</a:t>
                      </a:r>
                    </a:p>
                  </a:txBody>
                  <a:tcPr>
                    <a:lnL w="12700" cmpd="sng">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gradFill>
                      <a:gsLst>
                        <a:gs pos="16000">
                          <a:schemeClr val="bg1">
                            <a:lumMod val="95000"/>
                          </a:schemeClr>
                        </a:gs>
                        <a:gs pos="30000">
                          <a:schemeClr val="bg1">
                            <a:lumMod val="95000"/>
                            <a:alpha val="20000"/>
                          </a:schemeClr>
                        </a:gs>
                      </a:gsLst>
                      <a:lin ang="0" scaled="1"/>
                    </a:gra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20000"/>
                        <a:alpha val="2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solidFill>
                            <a:schemeClr val="bg1"/>
                          </a:solidFill>
                        </a:rPr>
                        <a:t>87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3">
                        <a:tint val="20000"/>
                        <a:alpha val="20000"/>
                      </a:schemeClr>
                    </a:solidFill>
                  </a:tcPr>
                </a:tc>
                <a:extLst>
                  <a:ext uri="{0D108BD9-81ED-4DB2-BD59-A6C34878D82A}">
                    <a16:rowId xmlns:a16="http://schemas.microsoft.com/office/drawing/2014/main" val="3810624778"/>
                  </a:ext>
                </a:extLst>
              </a:tr>
            </a:tbl>
          </a:graphicData>
        </a:graphic>
      </p:graphicFrame>
      <p:graphicFrame>
        <p:nvGraphicFramePr>
          <p:cNvPr id="15" name="Chart 14"/>
          <p:cNvGraphicFramePr/>
          <p:nvPr>
            <p:extLst>
              <p:ext uri="{D42A27DB-BD31-4B8C-83A1-F6EECF244321}">
                <p14:modId xmlns:p14="http://schemas.microsoft.com/office/powerpoint/2010/main" val="2916041965"/>
              </p:ext>
            </p:extLst>
          </p:nvPr>
        </p:nvGraphicFramePr>
        <p:xfrm>
          <a:off x="9659736" y="1280749"/>
          <a:ext cx="1419544" cy="1906114"/>
        </p:xfrm>
        <a:graphic>
          <a:graphicData uri="http://schemas.openxmlformats.org/drawingml/2006/chart">
            <c:chart xmlns:c="http://schemas.openxmlformats.org/drawingml/2006/chart" xmlns:r="http://schemas.openxmlformats.org/officeDocument/2006/relationships" r:id="rId4"/>
          </a:graphicData>
        </a:graphic>
      </p:graphicFrame>
      <p:sp>
        <p:nvSpPr>
          <p:cNvPr id="16" name="TextBox 15"/>
          <p:cNvSpPr txBox="1"/>
          <p:nvPr/>
        </p:nvSpPr>
        <p:spPr>
          <a:xfrm>
            <a:off x="9764119" y="2291703"/>
            <a:ext cx="1239923" cy="276999"/>
          </a:xfrm>
          <a:prstGeom prst="rect">
            <a:avLst/>
          </a:prstGeom>
          <a:noFill/>
        </p:spPr>
        <p:txBody>
          <a:bodyPr wrap="square" rtlCol="0">
            <a:spAutoFit/>
          </a:bodyPr>
          <a:lstStyle/>
          <a:p>
            <a:pPr algn="ctr"/>
            <a:r>
              <a:rPr lang="la-Latn" sz="1200" b="1" dirty="0">
                <a:solidFill>
                  <a:srgbClr val="F2C811"/>
                </a:solidFill>
                <a:effectLst/>
              </a:rPr>
              <a:t>ADIPISCING</a:t>
            </a:r>
            <a:endParaRPr lang="la-Latn" sz="1200" b="1" dirty="0">
              <a:solidFill>
                <a:srgbClr val="F2C811"/>
              </a:solidFill>
            </a:endParaRPr>
          </a:p>
        </p:txBody>
      </p:sp>
      <p:sp>
        <p:nvSpPr>
          <p:cNvPr id="17" name="Isosceles Triangle 16"/>
          <p:cNvSpPr/>
          <p:nvPr/>
        </p:nvSpPr>
        <p:spPr>
          <a:xfrm>
            <a:off x="10328264" y="1484284"/>
            <a:ext cx="91009" cy="756187"/>
          </a:xfrm>
          <a:prstGeom prst="triangle">
            <a:avLst/>
          </a:prstGeom>
          <a:solidFill>
            <a:schemeClr val="bg1"/>
          </a:solidFill>
          <a:ln w="38100" cap="rnd">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4704008" y="2882354"/>
            <a:ext cx="6514752" cy="2672489"/>
            <a:chOff x="4754140" y="2839241"/>
            <a:chExt cx="6514752" cy="2672489"/>
          </a:xfrm>
        </p:grpSpPr>
        <p:grpSp>
          <p:nvGrpSpPr>
            <p:cNvPr id="19" name="Group 18"/>
            <p:cNvGrpSpPr/>
            <p:nvPr/>
          </p:nvGrpSpPr>
          <p:grpSpPr>
            <a:xfrm>
              <a:off x="7111313" y="4710802"/>
              <a:ext cx="3731893" cy="800928"/>
              <a:chOff x="7111313" y="4710802"/>
              <a:chExt cx="3731893" cy="800928"/>
            </a:xfrm>
          </p:grpSpPr>
          <p:sp>
            <p:nvSpPr>
              <p:cNvPr id="23" name="Up Arrow 22"/>
              <p:cNvSpPr/>
              <p:nvPr/>
            </p:nvSpPr>
            <p:spPr>
              <a:xfrm>
                <a:off x="7111313" y="492972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Up Arrow 23"/>
              <p:cNvSpPr/>
              <p:nvPr/>
            </p:nvSpPr>
            <p:spPr>
              <a:xfrm>
                <a:off x="9495820" y="492961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Up Arrow 24"/>
              <p:cNvSpPr/>
              <p:nvPr/>
            </p:nvSpPr>
            <p:spPr>
              <a:xfrm rot="10800000">
                <a:off x="9495820" y="5145606"/>
                <a:ext cx="171548" cy="152920"/>
              </a:xfrm>
              <a:prstGeom prst="upArrow">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Up Arrow 25"/>
              <p:cNvSpPr/>
              <p:nvPr/>
            </p:nvSpPr>
            <p:spPr>
              <a:xfrm>
                <a:off x="10671658" y="4716395"/>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7111313" y="4710802"/>
                <a:ext cx="3731893" cy="800928"/>
                <a:chOff x="7111313" y="4710802"/>
                <a:chExt cx="3731893" cy="800928"/>
              </a:xfrm>
            </p:grpSpPr>
            <p:sp>
              <p:nvSpPr>
                <p:cNvPr id="28" name="Up Arrow 27"/>
                <p:cNvSpPr/>
                <p:nvPr/>
              </p:nvSpPr>
              <p:spPr>
                <a:xfrm>
                  <a:off x="7111313" y="4724711"/>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Up Arrow 28"/>
                <p:cNvSpPr/>
                <p:nvPr/>
              </p:nvSpPr>
              <p:spPr>
                <a:xfrm rot="10800000">
                  <a:off x="7115321" y="5358810"/>
                  <a:ext cx="171548" cy="152920"/>
                </a:xfrm>
                <a:prstGeom prst="upArrow">
                  <a:avLst/>
                </a:prstGeom>
                <a:solidFill>
                  <a:schemeClr val="tx1">
                    <a:lumMod val="65000"/>
                    <a:lumOff val="35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p:cNvGrpSpPr/>
                <p:nvPr/>
              </p:nvGrpSpPr>
              <p:grpSpPr>
                <a:xfrm>
                  <a:off x="8299276" y="4714498"/>
                  <a:ext cx="171548" cy="784989"/>
                  <a:chOff x="8299276" y="4714498"/>
                  <a:chExt cx="171548" cy="784989"/>
                </a:xfrm>
              </p:grpSpPr>
              <p:sp>
                <p:nvSpPr>
                  <p:cNvPr id="34" name="Up Arrow 33"/>
                  <p:cNvSpPr/>
                  <p:nvPr/>
                </p:nvSpPr>
                <p:spPr>
                  <a:xfrm rot="10800000">
                    <a:off x="8299276" y="4714498"/>
                    <a:ext cx="171548" cy="152920"/>
                  </a:xfrm>
                  <a:prstGeom prst="upArrow">
                    <a:avLst/>
                  </a:prstGeom>
                  <a:solidFill>
                    <a:srgbClr val="F2C8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Up Arrow 34"/>
                  <p:cNvSpPr/>
                  <p:nvPr/>
                </p:nvSpPr>
                <p:spPr>
                  <a:xfrm>
                    <a:off x="8299276" y="5346567"/>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Up Arrow 30"/>
                <p:cNvSpPr/>
                <p:nvPr/>
              </p:nvSpPr>
              <p:spPr>
                <a:xfrm>
                  <a:off x="9495820" y="4710802"/>
                  <a:ext cx="171548" cy="152920"/>
                </a:xfrm>
                <a:prstGeom prst="up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Up Arrow 31"/>
                <p:cNvSpPr/>
                <p:nvPr/>
              </p:nvSpPr>
              <p:spPr>
                <a:xfrm>
                  <a:off x="9495820" y="5358805"/>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Up Arrow 32"/>
                <p:cNvSpPr/>
                <p:nvPr/>
              </p:nvSpPr>
              <p:spPr>
                <a:xfrm>
                  <a:off x="10671658" y="4934374"/>
                  <a:ext cx="171548" cy="152920"/>
                </a:xfrm>
                <a:prstGeom prst="upArrow">
                  <a:avLst/>
                </a:prstGeom>
                <a:solidFill>
                  <a:schemeClr val="tx1">
                    <a:lumMod val="65000"/>
                    <a:lumOff val="3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p:cNvGrpSpPr/>
            <p:nvPr/>
          </p:nvGrpSpPr>
          <p:grpSpPr>
            <a:xfrm>
              <a:off x="4754140" y="2839241"/>
              <a:ext cx="6514752" cy="1252339"/>
              <a:chOff x="4754140" y="2839241"/>
              <a:chExt cx="6514752" cy="1252339"/>
            </a:xfrm>
          </p:grpSpPr>
          <p:graphicFrame>
            <p:nvGraphicFramePr>
              <p:cNvPr id="21" name="Chart 20"/>
              <p:cNvGraphicFramePr/>
              <p:nvPr>
                <p:extLst>
                  <p:ext uri="{D42A27DB-BD31-4B8C-83A1-F6EECF244321}">
                    <p14:modId xmlns:p14="http://schemas.microsoft.com/office/powerpoint/2010/main" val="763218115"/>
                  </p:ext>
                </p:extLst>
              </p:nvPr>
            </p:nvGraphicFramePr>
            <p:xfrm>
              <a:off x="4754140" y="2839241"/>
              <a:ext cx="6514752" cy="1252339"/>
            </p:xfrm>
            <a:graphic>
              <a:graphicData uri="http://schemas.openxmlformats.org/drawingml/2006/chart">
                <c:chart xmlns:c="http://schemas.openxmlformats.org/drawingml/2006/chart" xmlns:r="http://schemas.openxmlformats.org/officeDocument/2006/relationships" r:id="rId5"/>
              </a:graphicData>
            </a:graphic>
          </p:graphicFrame>
          <p:sp>
            <p:nvSpPr>
              <p:cNvPr id="22" name="TextBox 21"/>
              <p:cNvSpPr txBox="1"/>
              <p:nvPr/>
            </p:nvSpPr>
            <p:spPr>
              <a:xfrm>
                <a:off x="4856722" y="3047844"/>
                <a:ext cx="3225050" cy="200055"/>
              </a:xfrm>
              <a:prstGeom prst="rect">
                <a:avLst/>
              </a:prstGeom>
              <a:noFill/>
            </p:spPr>
            <p:txBody>
              <a:bodyPr wrap="square" rtlCol="0">
                <a:spAutoFit/>
              </a:bodyPr>
              <a:lstStyle/>
              <a:p>
                <a:pPr algn="just"/>
                <a:r>
                  <a:rPr lang="la-Latn" sz="700" dirty="0">
                    <a:solidFill>
                      <a:schemeClr val="tx1">
                        <a:alpha val="44000"/>
                      </a:schemeClr>
                    </a:solidFill>
                    <a:effectLst/>
                  </a:rPr>
                  <a:t>Lorem ipsum dolor sit amet, consectetur adipiscing elit, sed do eiusmod</a:t>
                </a:r>
                <a:endParaRPr lang="la-Latn" sz="700" dirty="0">
                  <a:solidFill>
                    <a:schemeClr val="tx1">
                      <a:alpha val="44000"/>
                    </a:schemeClr>
                  </a:solidFill>
                </a:endParaRPr>
              </a:p>
            </p:txBody>
          </p:sp>
        </p:grpSp>
      </p:grpSp>
      <p:grpSp>
        <p:nvGrpSpPr>
          <p:cNvPr id="36" name="Group 35"/>
          <p:cNvGrpSpPr/>
          <p:nvPr/>
        </p:nvGrpSpPr>
        <p:grpSpPr>
          <a:xfrm>
            <a:off x="4491393" y="2055763"/>
            <a:ext cx="1992672" cy="851484"/>
            <a:chOff x="4541525" y="2012650"/>
            <a:chExt cx="1992672" cy="851484"/>
          </a:xfrm>
        </p:grpSpPr>
        <p:sp>
          <p:nvSpPr>
            <p:cNvPr id="37" name="Rounded Rectangle 36"/>
            <p:cNvSpPr/>
            <p:nvPr/>
          </p:nvSpPr>
          <p:spPr>
            <a:xfrm>
              <a:off x="4541525" y="2052084"/>
              <a:ext cx="1992672" cy="812050"/>
            </a:xfrm>
            <a:prstGeom prst="roundRect">
              <a:avLst>
                <a:gd name="adj" fmla="val 18948"/>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p:cNvSpPr txBox="1"/>
            <p:nvPr/>
          </p:nvSpPr>
          <p:spPr>
            <a:xfrm>
              <a:off x="4847791" y="2012650"/>
              <a:ext cx="832279" cy="769441"/>
            </a:xfrm>
            <a:prstGeom prst="rect">
              <a:avLst/>
            </a:prstGeom>
            <a:noFill/>
          </p:spPr>
          <p:txBody>
            <a:bodyPr wrap="none" rtlCol="0">
              <a:spAutoFit/>
            </a:bodyPr>
            <a:lstStyle/>
            <a:p>
              <a:r>
                <a:rPr lang="en-US" sz="44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rPr>
                <a:t>42</a:t>
              </a:r>
              <a:endParaRPr lang="en-US" sz="4800" b="1" dirty="0">
                <a:solidFill>
                  <a:schemeClr val="tx1">
                    <a:alpha val="1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39" name="Right Triangle 38"/>
            <p:cNvSpPr/>
            <p:nvPr/>
          </p:nvSpPr>
          <p:spPr>
            <a:xfrm rot="18900000">
              <a:off x="5661945" y="2524818"/>
              <a:ext cx="100455" cy="100455"/>
            </a:xfrm>
            <a:prstGeom prst="rtTriangle">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731792" y="2476016"/>
              <a:ext cx="494046" cy="246221"/>
            </a:xfrm>
            <a:prstGeom prst="rect">
              <a:avLst/>
            </a:prstGeom>
            <a:noFill/>
          </p:spPr>
          <p:txBody>
            <a:bodyPr wrap="none" rtlCol="0">
              <a:spAutoFit/>
            </a:bodyPr>
            <a:lstStyle/>
            <a:p>
              <a:r>
                <a:rPr lang="en-US" sz="100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rPr>
                <a:t>-30%</a:t>
              </a:r>
              <a:endParaRPr lang="en-US" sz="1050" b="1" dirty="0">
                <a:solidFill>
                  <a:schemeClr val="tx1">
                    <a:alpha val="31000"/>
                  </a:schemeClr>
                </a:solidFill>
                <a:latin typeface="Leelawadee UI" panose="020B0502040204020203" pitchFamily="34" charset="-34"/>
                <a:ea typeface="Ebrima" panose="02000000000000000000" pitchFamily="2" charset="0"/>
                <a:cs typeface="Leelawadee UI" panose="020B0502040204020203" pitchFamily="34" charset="-34"/>
              </a:endParaRPr>
            </a:p>
          </p:txBody>
        </p:sp>
        <p:grpSp>
          <p:nvGrpSpPr>
            <p:cNvPr id="41" name="Group 40"/>
            <p:cNvGrpSpPr/>
            <p:nvPr/>
          </p:nvGrpSpPr>
          <p:grpSpPr>
            <a:xfrm>
              <a:off x="5634268" y="2243690"/>
              <a:ext cx="497234" cy="247319"/>
              <a:chOff x="5698048" y="2283857"/>
              <a:chExt cx="497234" cy="247319"/>
            </a:xfrm>
          </p:grpSpPr>
          <p:sp>
            <p:nvSpPr>
              <p:cNvPr id="42" name="Rounded Rectangle 41"/>
              <p:cNvSpPr/>
              <p:nvPr/>
            </p:nvSpPr>
            <p:spPr>
              <a:xfrm>
                <a:off x="5698048"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5773300"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43"/>
              <p:cNvSpPr/>
              <p:nvPr/>
            </p:nvSpPr>
            <p:spPr>
              <a:xfrm>
                <a:off x="5848552" y="2385951"/>
                <a:ext cx="45719" cy="14522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44"/>
              <p:cNvSpPr/>
              <p:nvPr/>
            </p:nvSpPr>
            <p:spPr>
              <a:xfrm>
                <a:off x="5923804" y="2435910"/>
                <a:ext cx="45719" cy="9526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45"/>
              <p:cNvSpPr/>
              <p:nvPr/>
            </p:nvSpPr>
            <p:spPr>
              <a:xfrm>
                <a:off x="5999056"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ounded Rectangle 46"/>
              <p:cNvSpPr/>
              <p:nvPr/>
            </p:nvSpPr>
            <p:spPr>
              <a:xfrm>
                <a:off x="6074308" y="2283857"/>
                <a:ext cx="45719" cy="247319"/>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ounded Rectangle 47"/>
              <p:cNvSpPr/>
              <p:nvPr/>
            </p:nvSpPr>
            <p:spPr>
              <a:xfrm>
                <a:off x="6149563" y="2327030"/>
                <a:ext cx="45719" cy="20414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9" name="Group 48"/>
          <p:cNvGrpSpPr/>
          <p:nvPr/>
        </p:nvGrpSpPr>
        <p:grpSpPr>
          <a:xfrm>
            <a:off x="4911939" y="1180908"/>
            <a:ext cx="747239" cy="681199"/>
            <a:chOff x="4715701" y="1116633"/>
            <a:chExt cx="747239" cy="681199"/>
          </a:xfrm>
        </p:grpSpPr>
        <p:grpSp>
          <p:nvGrpSpPr>
            <p:cNvPr id="50" name="Group 49"/>
            <p:cNvGrpSpPr/>
            <p:nvPr/>
          </p:nvGrpSpPr>
          <p:grpSpPr>
            <a:xfrm>
              <a:off x="4715701" y="1193524"/>
              <a:ext cx="67245" cy="527439"/>
              <a:chOff x="4541525" y="1167397"/>
              <a:chExt cx="67245" cy="527439"/>
            </a:xfrm>
          </p:grpSpPr>
          <p:sp>
            <p:nvSpPr>
              <p:cNvPr id="56" name="Rectangle 55"/>
              <p:cNvSpPr/>
              <p:nvPr/>
            </p:nvSpPr>
            <p:spPr>
              <a:xfrm>
                <a:off x="4541525" y="11673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541525" y="1319797"/>
                <a:ext cx="67245" cy="70239"/>
              </a:xfrm>
              <a:prstGeom prst="rect">
                <a:avLst/>
              </a:prstGeom>
              <a:solidFill>
                <a:schemeClr val="tx1">
                  <a:lumMod val="50000"/>
                  <a:lumOff val="50000"/>
                </a:schemeClr>
              </a:solid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4541525" y="14721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4541525" y="1624597"/>
                <a:ext cx="67245" cy="70239"/>
              </a:xfrm>
              <a:prstGeom prst="rect">
                <a:avLst/>
              </a:prstGeom>
              <a:noFill/>
              <a:ln w="222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4782946" y="1116633"/>
              <a:ext cx="679994" cy="681199"/>
              <a:chOff x="4782946" y="1116633"/>
              <a:chExt cx="679994" cy="681199"/>
            </a:xfrm>
          </p:grpSpPr>
          <p:sp>
            <p:nvSpPr>
              <p:cNvPr id="52" name="Rectangle 51"/>
              <p:cNvSpPr/>
              <p:nvPr/>
            </p:nvSpPr>
            <p:spPr>
              <a:xfrm>
                <a:off x="4782946" y="1116633"/>
                <a:ext cx="679994" cy="215444"/>
              </a:xfrm>
              <a:prstGeom prst="rect">
                <a:avLst/>
              </a:prstGeom>
            </p:spPr>
            <p:txBody>
              <a:bodyPr wrap="none">
                <a:spAutoFit/>
              </a:bodyPr>
              <a:lstStyle/>
              <a:p>
                <a:r>
                  <a:rPr lang="la-Latn" sz="800" dirty="0">
                    <a:solidFill>
                      <a:schemeClr val="tx1">
                        <a:alpha val="15000"/>
                      </a:schemeClr>
                    </a:solidFill>
                    <a:effectLst/>
                  </a:rPr>
                  <a:t>consectetur</a:t>
                </a:r>
                <a:endParaRPr lang="en-US" dirty="0">
                  <a:solidFill>
                    <a:schemeClr val="tx1">
                      <a:alpha val="15000"/>
                    </a:schemeClr>
                  </a:solidFill>
                </a:endParaRPr>
              </a:p>
            </p:txBody>
          </p:sp>
          <p:sp>
            <p:nvSpPr>
              <p:cNvPr id="53" name="Rectangle 52"/>
              <p:cNvSpPr/>
              <p:nvPr/>
            </p:nvSpPr>
            <p:spPr>
              <a:xfrm>
                <a:off x="4782946" y="1271885"/>
                <a:ext cx="679994" cy="215444"/>
              </a:xfrm>
              <a:prstGeom prst="rect">
                <a:avLst/>
              </a:prstGeom>
            </p:spPr>
            <p:txBody>
              <a:bodyPr wrap="none">
                <a:spAutoFit/>
              </a:bodyPr>
              <a:lstStyle/>
              <a:p>
                <a:r>
                  <a:rPr lang="la-Latn" sz="800" dirty="0">
                    <a:solidFill>
                      <a:schemeClr val="tx1">
                        <a:alpha val="44000"/>
                      </a:schemeClr>
                    </a:solidFill>
                    <a:effectLst/>
                  </a:rPr>
                  <a:t>consectetur</a:t>
                </a:r>
                <a:endParaRPr lang="en-US" dirty="0"/>
              </a:p>
            </p:txBody>
          </p:sp>
          <p:sp>
            <p:nvSpPr>
              <p:cNvPr id="54" name="Rectangle 53"/>
              <p:cNvSpPr/>
              <p:nvPr/>
            </p:nvSpPr>
            <p:spPr>
              <a:xfrm>
                <a:off x="4782946" y="1427137"/>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sp>
            <p:nvSpPr>
              <p:cNvPr id="55" name="Rectangle 54"/>
              <p:cNvSpPr/>
              <p:nvPr/>
            </p:nvSpPr>
            <p:spPr>
              <a:xfrm>
                <a:off x="4782946" y="1582388"/>
                <a:ext cx="679994" cy="215444"/>
              </a:xfrm>
              <a:prstGeom prst="rect">
                <a:avLst/>
              </a:prstGeom>
            </p:spPr>
            <p:txBody>
              <a:bodyPr wrap="none">
                <a:spAutoFit/>
              </a:bodyPr>
              <a:lstStyle/>
              <a:p>
                <a:r>
                  <a:rPr lang="la-Latn" sz="800" dirty="0">
                    <a:solidFill>
                      <a:schemeClr val="tx1">
                        <a:alpha val="15000"/>
                      </a:schemeClr>
                    </a:solidFill>
                  </a:rPr>
                  <a:t>consectetur</a:t>
                </a:r>
                <a:endParaRPr lang="en-US" sz="800" dirty="0">
                  <a:solidFill>
                    <a:schemeClr val="tx1">
                      <a:alpha val="15000"/>
                    </a:schemeClr>
                  </a:solidFill>
                </a:endParaRPr>
              </a:p>
            </p:txBody>
          </p:sp>
        </p:grpSp>
      </p:grpSp>
      <p:sp>
        <p:nvSpPr>
          <p:cNvPr id="60" name="TextBox 59"/>
          <p:cNvSpPr txBox="1"/>
          <p:nvPr/>
        </p:nvSpPr>
        <p:spPr>
          <a:xfrm>
            <a:off x="7316016" y="1600384"/>
            <a:ext cx="702436" cy="400110"/>
          </a:xfrm>
          <a:prstGeom prst="rect">
            <a:avLst/>
          </a:prstGeom>
          <a:noFill/>
        </p:spPr>
        <p:txBody>
          <a:bodyPr wrap="none" rtlCol="0">
            <a:spAutoFit/>
          </a:bodyPr>
          <a:lstStyle/>
          <a:p>
            <a:r>
              <a:rPr lang="en-US" sz="20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61%</a:t>
            </a:r>
            <a:endParaRPr lang="en-US" sz="2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1" name="TextBox 60"/>
          <p:cNvSpPr txBox="1"/>
          <p:nvPr/>
        </p:nvSpPr>
        <p:spPr>
          <a:xfrm>
            <a:off x="9842234" y="1793430"/>
            <a:ext cx="545342" cy="307777"/>
          </a:xfrm>
          <a:prstGeom prst="rect">
            <a:avLst/>
          </a:prstGeom>
          <a:noFill/>
        </p:spPr>
        <p:txBody>
          <a:bodyPr wrap="none" rtlCol="0">
            <a:spAutoFit/>
          </a:bodyPr>
          <a:lstStyle/>
          <a:p>
            <a:r>
              <a:rPr lang="en-US" sz="1400" b="1" dirty="0">
                <a:solidFill>
                  <a:schemeClr val="bg1"/>
                </a:solidFill>
                <a:latin typeface="Leelawadee UI" panose="020B0502040204020203" pitchFamily="34" charset="-34"/>
                <a:ea typeface="Ebrima" panose="02000000000000000000" pitchFamily="2" charset="0"/>
                <a:cs typeface="Leelawadee UI" panose="020B0502040204020203" pitchFamily="34" charset="-34"/>
              </a:rPr>
              <a:t>52%</a:t>
            </a:r>
            <a:endParaRPr lang="en-US" sz="1600" b="1" dirty="0">
              <a:solidFill>
                <a:schemeClr val="bg1"/>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62" name="TextBox 61"/>
          <p:cNvSpPr txBox="1"/>
          <p:nvPr/>
        </p:nvSpPr>
        <p:spPr>
          <a:xfrm>
            <a:off x="7518779" y="2491826"/>
            <a:ext cx="910309" cy="200875"/>
          </a:xfrm>
          <a:prstGeom prst="rect">
            <a:avLst/>
          </a:prstGeom>
          <a:noFill/>
        </p:spPr>
        <p:txBody>
          <a:bodyPr wrap="square" rtlCol="0">
            <a:spAutoFit/>
          </a:bodyPr>
          <a:lstStyle/>
          <a:p>
            <a:pPr algn="just"/>
            <a:r>
              <a:rPr lang="la-Latn" sz="700" dirty="0">
                <a:gradFill>
                  <a:gsLst>
                    <a:gs pos="20000">
                      <a:schemeClr val="tx1">
                        <a:alpha val="19000"/>
                      </a:schemeClr>
                    </a:gs>
                    <a:gs pos="72000">
                      <a:schemeClr val="bg1">
                        <a:alpha val="16000"/>
                      </a:schemeClr>
                    </a:gs>
                  </a:gsLst>
                  <a:lin ang="0" scaled="1"/>
                </a:gradFill>
                <a:effectLst/>
              </a:rPr>
              <a:t>Lorem ipsum dolor</a:t>
            </a:r>
            <a:endParaRPr lang="la-Latn" sz="700" dirty="0">
              <a:gradFill>
                <a:gsLst>
                  <a:gs pos="20000">
                    <a:schemeClr val="tx1">
                      <a:alpha val="19000"/>
                    </a:schemeClr>
                  </a:gs>
                  <a:gs pos="72000">
                    <a:schemeClr val="bg1">
                      <a:alpha val="16000"/>
                    </a:schemeClr>
                  </a:gs>
                </a:gsLst>
                <a:lin ang="0" scaled="1"/>
              </a:gradFill>
            </a:endParaRPr>
          </a:p>
        </p:txBody>
      </p:sp>
      <p:sp>
        <p:nvSpPr>
          <p:cNvPr id="63" name="TextBox 62"/>
          <p:cNvSpPr txBox="1"/>
          <p:nvPr/>
        </p:nvSpPr>
        <p:spPr>
          <a:xfrm>
            <a:off x="9942466" y="2426725"/>
            <a:ext cx="910309" cy="200875"/>
          </a:xfrm>
          <a:prstGeom prst="rect">
            <a:avLst/>
          </a:prstGeom>
          <a:noFill/>
        </p:spPr>
        <p:txBody>
          <a:bodyPr wrap="square" rtlCol="0">
            <a:spAutoFit/>
          </a:bodyPr>
          <a:lstStyle/>
          <a:p>
            <a:pPr algn="just"/>
            <a:r>
              <a:rPr lang="la-Latn" sz="700" dirty="0">
                <a:solidFill>
                  <a:schemeClr val="bg1">
                    <a:alpha val="18000"/>
                  </a:schemeClr>
                </a:solidFill>
                <a:effectLst/>
              </a:rPr>
              <a:t>Lorem ipsum dolor</a:t>
            </a:r>
            <a:endParaRPr lang="la-Latn" sz="700" dirty="0">
              <a:solidFill>
                <a:schemeClr val="bg1">
                  <a:alpha val="18000"/>
                </a:schemeClr>
              </a:solidFill>
            </a:endParaRPr>
          </a:p>
        </p:txBody>
      </p:sp>
      <p:sp>
        <p:nvSpPr>
          <p:cNvPr id="64" name="Rectangle 63"/>
          <p:cNvSpPr/>
          <p:nvPr/>
        </p:nvSpPr>
        <p:spPr>
          <a:xfrm>
            <a:off x="4936868" y="2640538"/>
            <a:ext cx="607859" cy="184666"/>
          </a:xfrm>
          <a:prstGeom prst="rect">
            <a:avLst/>
          </a:prstGeom>
        </p:spPr>
        <p:txBody>
          <a:bodyPr wrap="none">
            <a:spAutoFit/>
          </a:bodyPr>
          <a:lstStyle/>
          <a:p>
            <a:r>
              <a:rPr lang="la-Latn" sz="600" dirty="0">
                <a:solidFill>
                  <a:schemeClr val="tx1">
                    <a:alpha val="44000"/>
                  </a:schemeClr>
                </a:solidFill>
                <a:effectLst/>
              </a:rPr>
              <a:t>Lorem ipsum </a:t>
            </a:r>
            <a:endParaRPr lang="en-US" sz="1400" dirty="0"/>
          </a:p>
        </p:txBody>
      </p:sp>
      <p:cxnSp>
        <p:nvCxnSpPr>
          <p:cNvPr id="81" name="Straight Connector 80"/>
          <p:cNvCxnSpPr/>
          <p:nvPr/>
        </p:nvCxnSpPr>
        <p:spPr>
          <a:xfrm>
            <a:off x="8515350" y="4495284"/>
            <a:ext cx="0" cy="108204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9726019" y="4495284"/>
            <a:ext cx="0" cy="1082040"/>
          </a:xfrm>
          <a:prstGeom prst="line">
            <a:avLst/>
          </a:prstGeom>
          <a:ln>
            <a:solidFill>
              <a:srgbClr val="3C3C3C"/>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a:off x="7307307" y="4472798"/>
            <a:ext cx="0" cy="10820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Rounded Rectangle 83"/>
          <p:cNvSpPr/>
          <p:nvPr/>
        </p:nvSpPr>
        <p:spPr>
          <a:xfrm>
            <a:off x="-1098266" y="1793430"/>
            <a:ext cx="4901429" cy="319253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p:cNvSpPr txBox="1"/>
          <p:nvPr/>
        </p:nvSpPr>
        <p:spPr>
          <a:xfrm>
            <a:off x="410256" y="3068564"/>
            <a:ext cx="2036135" cy="769441"/>
          </a:xfrm>
          <a:prstGeom prst="rect">
            <a:avLst/>
          </a:prstGeom>
          <a:noFill/>
        </p:spPr>
        <p:txBody>
          <a:bodyPr wrap="none" rtlCol="0">
            <a:spAutoFit/>
          </a:bodyPr>
          <a:lstStyle/>
          <a:p>
            <a:r>
              <a:rPr lang="en-US" sz="44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Draw a</a:t>
            </a:r>
            <a:endParaRPr lang="en-US" sz="4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86" name="TextBox 85"/>
          <p:cNvSpPr txBox="1"/>
          <p:nvPr/>
        </p:nvSpPr>
        <p:spPr>
          <a:xfrm>
            <a:off x="362482" y="3461208"/>
            <a:ext cx="3059812" cy="1200329"/>
          </a:xfrm>
          <a:prstGeom prst="rect">
            <a:avLst/>
          </a:prstGeom>
          <a:noFill/>
        </p:spPr>
        <p:txBody>
          <a:bodyPr wrap="none" rtlCol="0">
            <a:spAutoFit/>
          </a:bodyPr>
          <a:lstStyle/>
          <a:p>
            <a:r>
              <a:rPr lang="en-US" sz="7200" b="1" dirty="0">
                <a:solidFill>
                  <a:srgbClr val="F2C811"/>
                </a:solidFill>
                <a:latin typeface="Leelawadee UI" panose="020B0502040204020203" pitchFamily="34" charset="-34"/>
                <a:ea typeface="Ebrima" panose="02000000000000000000" pitchFamily="2" charset="0"/>
                <a:cs typeface="Leelawadee UI" panose="020B0502040204020203" pitchFamily="34" charset="-34"/>
              </a:rPr>
              <a:t>Sketch</a:t>
            </a:r>
          </a:p>
        </p:txBody>
      </p:sp>
      <p:sp>
        <p:nvSpPr>
          <p:cNvPr id="89" name="TextBox 88"/>
          <p:cNvSpPr txBox="1"/>
          <p:nvPr/>
        </p:nvSpPr>
        <p:spPr>
          <a:xfrm>
            <a:off x="291683" y="1961012"/>
            <a:ext cx="833883"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1</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
        <p:nvSpPr>
          <p:cNvPr id="90" name="TextBox 89"/>
          <p:cNvSpPr txBox="1"/>
          <p:nvPr/>
        </p:nvSpPr>
        <p:spPr>
          <a:xfrm>
            <a:off x="785992" y="1949312"/>
            <a:ext cx="490840" cy="1446550"/>
          </a:xfrm>
          <a:prstGeom prst="rect">
            <a:avLst/>
          </a:prstGeom>
          <a:noFill/>
        </p:spPr>
        <p:txBody>
          <a:bodyPr wrap="none" rtlCol="0">
            <a:spAutoFit/>
          </a:bodyPr>
          <a:lstStyle/>
          <a:p>
            <a:r>
              <a:rPr lang="en-US" sz="88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rPr>
              <a:t>.</a:t>
            </a:r>
            <a:endParaRPr lang="en-US" sz="9600" b="1" dirty="0">
              <a:solidFill>
                <a:schemeClr val="tx1">
                  <a:lumMod val="85000"/>
                  <a:lumOff val="15000"/>
                </a:schemeClr>
              </a:solidFill>
              <a:latin typeface="Leelawadee UI" panose="020B0502040204020203" pitchFamily="34" charset="-34"/>
              <a:ea typeface="Ebrima" panose="02000000000000000000" pitchFamily="2" charset="0"/>
              <a:cs typeface="Leelawadee UI" panose="020B0502040204020203" pitchFamily="34" charset="-34"/>
            </a:endParaRPr>
          </a:p>
        </p:txBody>
      </p:sp>
    </p:spTree>
    <p:extLst>
      <p:ext uri="{BB962C8B-B14F-4D97-AF65-F5344CB8AC3E}">
        <p14:creationId xmlns:p14="http://schemas.microsoft.com/office/powerpoint/2010/main" val="402420894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9958" y="625151"/>
            <a:ext cx="2752532" cy="6074228"/>
            <a:chOff x="158619" y="485192"/>
            <a:chExt cx="2752532" cy="5467739"/>
          </a:xfrm>
        </p:grpSpPr>
        <p:sp>
          <p:nvSpPr>
            <p:cNvPr id="2" name="Rectangle 1"/>
            <p:cNvSpPr/>
            <p:nvPr/>
          </p:nvSpPr>
          <p:spPr>
            <a:xfrm>
              <a:off x="158620" y="485192"/>
              <a:ext cx="2752531" cy="1315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sp>
          <p:nvSpPr>
            <p:cNvPr id="19" name="Rectangle 18"/>
            <p:cNvSpPr/>
            <p:nvPr/>
          </p:nvSpPr>
          <p:spPr>
            <a:xfrm>
              <a:off x="158619" y="1869233"/>
              <a:ext cx="2752531" cy="1315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sp>
          <p:nvSpPr>
            <p:cNvPr id="20" name="Rectangle 19"/>
            <p:cNvSpPr/>
            <p:nvPr/>
          </p:nvSpPr>
          <p:spPr>
            <a:xfrm>
              <a:off x="158619" y="3253274"/>
              <a:ext cx="2752531" cy="1315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sp>
          <p:nvSpPr>
            <p:cNvPr id="21" name="Rectangle 20"/>
            <p:cNvSpPr/>
            <p:nvPr/>
          </p:nvSpPr>
          <p:spPr>
            <a:xfrm>
              <a:off x="158619" y="4637315"/>
              <a:ext cx="2752531" cy="131561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grpSp>
      <p:sp>
        <p:nvSpPr>
          <p:cNvPr id="22" name="Rectangle 21"/>
          <p:cNvSpPr/>
          <p:nvPr/>
        </p:nvSpPr>
        <p:spPr>
          <a:xfrm>
            <a:off x="2988906" y="625150"/>
            <a:ext cx="5128727" cy="37975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sp>
        <p:nvSpPr>
          <p:cNvPr id="23" name="Rectangle 22"/>
          <p:cNvSpPr/>
          <p:nvPr/>
        </p:nvSpPr>
        <p:spPr>
          <a:xfrm>
            <a:off x="8214049" y="625150"/>
            <a:ext cx="3844212" cy="379755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sp>
        <p:nvSpPr>
          <p:cNvPr id="24" name="Rectangle 23"/>
          <p:cNvSpPr/>
          <p:nvPr/>
        </p:nvSpPr>
        <p:spPr>
          <a:xfrm>
            <a:off x="2988904" y="4516017"/>
            <a:ext cx="9069356" cy="218336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b="1" dirty="0">
              <a:solidFill>
                <a:schemeClr val="tx1"/>
              </a:solidFill>
              <a:latin typeface="Segoe UI" panose="020B0502040204020203" pitchFamily="34" charset="0"/>
              <a:cs typeface="Segoe UI" panose="020B0502040204020203" pitchFamily="34" charset="0"/>
            </a:endParaRPr>
          </a:p>
        </p:txBody>
      </p:sp>
      <p:sp>
        <p:nvSpPr>
          <p:cNvPr id="25" name="Rectangle 24"/>
          <p:cNvSpPr/>
          <p:nvPr/>
        </p:nvSpPr>
        <p:spPr>
          <a:xfrm>
            <a:off x="2988905" y="115078"/>
            <a:ext cx="9069356" cy="4260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9958" y="115077"/>
            <a:ext cx="2752531" cy="4260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22436" y="925093"/>
            <a:ext cx="2255489" cy="923330"/>
          </a:xfrm>
          <a:prstGeom prst="rect">
            <a:avLst/>
          </a:prstGeom>
          <a:noFill/>
        </p:spPr>
        <p:txBody>
          <a:bodyPr wrap="none" rtlCol="0">
            <a:spAutoFit/>
          </a:bodyPr>
          <a:lstStyle/>
          <a:p>
            <a:pPr algn="ctr"/>
            <a:r>
              <a:rPr lang="en-US" sz="5400" b="1" dirty="0">
                <a:latin typeface="Segoe UI" panose="020B0502040204020203" pitchFamily="34" charset="0"/>
                <a:cs typeface="Segoe UI" panose="020B0502040204020203" pitchFamily="34" charset="0"/>
              </a:rPr>
              <a:t>WHAT</a:t>
            </a:r>
          </a:p>
        </p:txBody>
      </p:sp>
      <p:sp>
        <p:nvSpPr>
          <p:cNvPr id="33" name="TextBox 32"/>
          <p:cNvSpPr txBox="1"/>
          <p:nvPr/>
        </p:nvSpPr>
        <p:spPr>
          <a:xfrm rot="16200000">
            <a:off x="268420" y="3914877"/>
            <a:ext cx="2563523" cy="1015663"/>
          </a:xfrm>
          <a:prstGeom prst="rect">
            <a:avLst/>
          </a:prstGeom>
          <a:noFill/>
        </p:spPr>
        <p:txBody>
          <a:bodyPr wrap="none" rtlCol="0">
            <a:spAutoFit/>
          </a:bodyPr>
          <a:lstStyle/>
          <a:p>
            <a:pPr algn="ctr"/>
            <a:r>
              <a:rPr lang="en-US" sz="6000" b="1" dirty="0">
                <a:latin typeface="Segoe UI" panose="020B0502040204020203" pitchFamily="34" charset="0"/>
                <a:cs typeface="Segoe UI" panose="020B0502040204020203" pitchFamily="34" charset="0"/>
              </a:rPr>
              <a:t>WHEN</a:t>
            </a:r>
          </a:p>
        </p:txBody>
      </p:sp>
      <p:sp>
        <p:nvSpPr>
          <p:cNvPr id="36" name="TextBox 35"/>
          <p:cNvSpPr txBox="1"/>
          <p:nvPr/>
        </p:nvSpPr>
        <p:spPr>
          <a:xfrm>
            <a:off x="4253075" y="2297763"/>
            <a:ext cx="2600392" cy="923330"/>
          </a:xfrm>
          <a:prstGeom prst="rect">
            <a:avLst/>
          </a:prstGeom>
          <a:noFill/>
        </p:spPr>
        <p:txBody>
          <a:bodyPr wrap="none" rtlCol="0">
            <a:spAutoFit/>
          </a:bodyPr>
          <a:lstStyle/>
          <a:p>
            <a:pPr algn="ctr"/>
            <a:r>
              <a:rPr lang="en-US" sz="5400" b="1" dirty="0">
                <a:latin typeface="Segoe UI" panose="020B0502040204020203" pitchFamily="34" charset="0"/>
                <a:cs typeface="Segoe UI" panose="020B0502040204020203" pitchFamily="34" charset="0"/>
              </a:rPr>
              <a:t>WHERE</a:t>
            </a:r>
          </a:p>
        </p:txBody>
      </p:sp>
      <p:sp>
        <p:nvSpPr>
          <p:cNvPr id="39" name="TextBox 38"/>
          <p:cNvSpPr txBox="1"/>
          <p:nvPr/>
        </p:nvSpPr>
        <p:spPr>
          <a:xfrm>
            <a:off x="3062668" y="18662"/>
            <a:ext cx="5972276" cy="584775"/>
          </a:xfrm>
          <a:prstGeom prst="rect">
            <a:avLst/>
          </a:prstGeom>
          <a:noFill/>
        </p:spPr>
        <p:txBody>
          <a:bodyPr wrap="none" rtlCol="0">
            <a:spAutoFit/>
          </a:bodyPr>
          <a:lstStyle/>
          <a:p>
            <a:r>
              <a:rPr lang="en-US" sz="3200" b="1" dirty="0">
                <a:solidFill>
                  <a:schemeClr val="bg1"/>
                </a:solidFill>
                <a:latin typeface="Segoe UI" panose="020B0502040204020203" pitchFamily="34" charset="0"/>
                <a:cs typeface="Segoe UI" panose="020B0502040204020203" pitchFamily="34" charset="0"/>
              </a:rPr>
              <a:t>What do you want to explain?</a:t>
            </a:r>
          </a:p>
        </p:txBody>
      </p:sp>
      <p:sp>
        <p:nvSpPr>
          <p:cNvPr id="40" name="TextBox 39"/>
          <p:cNvSpPr txBox="1"/>
          <p:nvPr/>
        </p:nvSpPr>
        <p:spPr>
          <a:xfrm>
            <a:off x="9167780" y="2297763"/>
            <a:ext cx="1936749" cy="923330"/>
          </a:xfrm>
          <a:prstGeom prst="rect">
            <a:avLst/>
          </a:prstGeom>
          <a:noFill/>
        </p:spPr>
        <p:txBody>
          <a:bodyPr wrap="none" rtlCol="0">
            <a:spAutoFit/>
          </a:bodyPr>
          <a:lstStyle/>
          <a:p>
            <a:pPr algn="ctr"/>
            <a:r>
              <a:rPr lang="en-US" sz="5400" b="1" dirty="0">
                <a:latin typeface="Segoe UI" panose="020B0502040204020203" pitchFamily="34" charset="0"/>
                <a:cs typeface="Segoe UI" panose="020B0502040204020203" pitchFamily="34" charset="0"/>
              </a:rPr>
              <a:t>HOW</a:t>
            </a:r>
          </a:p>
        </p:txBody>
      </p:sp>
      <p:sp>
        <p:nvSpPr>
          <p:cNvPr id="41" name="TextBox 40"/>
          <p:cNvSpPr txBox="1"/>
          <p:nvPr/>
        </p:nvSpPr>
        <p:spPr>
          <a:xfrm>
            <a:off x="6536574" y="5161818"/>
            <a:ext cx="1830950" cy="923330"/>
          </a:xfrm>
          <a:prstGeom prst="rect">
            <a:avLst/>
          </a:prstGeom>
          <a:noFill/>
        </p:spPr>
        <p:txBody>
          <a:bodyPr wrap="none" rtlCol="0">
            <a:spAutoFit/>
          </a:bodyPr>
          <a:lstStyle/>
          <a:p>
            <a:pPr algn="ctr"/>
            <a:r>
              <a:rPr lang="en-US" sz="5400" b="1" dirty="0">
                <a:latin typeface="Segoe UI" panose="020B0502040204020203" pitchFamily="34" charset="0"/>
                <a:cs typeface="Segoe UI" panose="020B0502040204020203" pitchFamily="34" charset="0"/>
              </a:rPr>
              <a:t>WHY</a:t>
            </a:r>
          </a:p>
        </p:txBody>
      </p:sp>
    </p:spTree>
    <p:extLst>
      <p:ext uri="{BB962C8B-B14F-4D97-AF65-F5344CB8AC3E}">
        <p14:creationId xmlns:p14="http://schemas.microsoft.com/office/powerpoint/2010/main" val="4290701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39958" y="625151"/>
            <a:ext cx="2752532" cy="6074228"/>
            <a:chOff x="158619" y="485192"/>
            <a:chExt cx="2752532" cy="5467739"/>
          </a:xfrm>
        </p:grpSpPr>
        <p:sp>
          <p:nvSpPr>
            <p:cNvPr id="2" name="Rectangle 1"/>
            <p:cNvSpPr/>
            <p:nvPr/>
          </p:nvSpPr>
          <p:spPr>
            <a:xfrm>
              <a:off x="158620" y="485192"/>
              <a:ext cx="2752531" cy="131561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tx1"/>
                  </a:solidFill>
                  <a:latin typeface="Segoe UI" panose="020B0502040204020203" pitchFamily="34" charset="0"/>
                  <a:cs typeface="Segoe UI" panose="020B0502040204020203" pitchFamily="34" charset="0"/>
                </a:rPr>
                <a:t>1</a:t>
              </a:r>
            </a:p>
          </p:txBody>
        </p:sp>
        <p:sp>
          <p:nvSpPr>
            <p:cNvPr id="19" name="Rectangle 18"/>
            <p:cNvSpPr/>
            <p:nvPr/>
          </p:nvSpPr>
          <p:spPr>
            <a:xfrm>
              <a:off x="158619" y="1869233"/>
              <a:ext cx="2752531" cy="13156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accent4">
                      <a:lumMod val="75000"/>
                    </a:schemeClr>
                  </a:solidFill>
                  <a:latin typeface="Segoe UI" panose="020B0502040204020203" pitchFamily="34" charset="0"/>
                  <a:cs typeface="Segoe UI" panose="020B0502040204020203" pitchFamily="34" charset="0"/>
                </a:rPr>
                <a:t>2a</a:t>
              </a:r>
            </a:p>
          </p:txBody>
        </p:sp>
        <p:sp>
          <p:nvSpPr>
            <p:cNvPr id="20" name="Rectangle 19"/>
            <p:cNvSpPr/>
            <p:nvPr/>
          </p:nvSpPr>
          <p:spPr>
            <a:xfrm>
              <a:off x="158619" y="3253274"/>
              <a:ext cx="2752531" cy="13156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accent4">
                      <a:lumMod val="75000"/>
                    </a:schemeClr>
                  </a:solidFill>
                  <a:latin typeface="Segoe UI" panose="020B0502040204020203" pitchFamily="34" charset="0"/>
                  <a:cs typeface="Segoe UI" panose="020B0502040204020203" pitchFamily="34" charset="0"/>
                </a:rPr>
                <a:t>2b</a:t>
              </a:r>
            </a:p>
          </p:txBody>
        </p:sp>
        <p:sp>
          <p:nvSpPr>
            <p:cNvPr id="21" name="Rectangle 20"/>
            <p:cNvSpPr/>
            <p:nvPr/>
          </p:nvSpPr>
          <p:spPr>
            <a:xfrm>
              <a:off x="158619" y="4637315"/>
              <a:ext cx="2752531" cy="1315616"/>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b="1" dirty="0">
                  <a:solidFill>
                    <a:schemeClr val="accent4">
                      <a:lumMod val="75000"/>
                    </a:schemeClr>
                  </a:solidFill>
                  <a:latin typeface="Segoe UI" panose="020B0502040204020203" pitchFamily="34" charset="0"/>
                  <a:cs typeface="Segoe UI" panose="020B0502040204020203" pitchFamily="34" charset="0"/>
                </a:rPr>
                <a:t>2c</a:t>
              </a:r>
            </a:p>
          </p:txBody>
        </p:sp>
      </p:grpSp>
      <p:sp>
        <p:nvSpPr>
          <p:cNvPr id="22" name="Rectangle 21"/>
          <p:cNvSpPr/>
          <p:nvPr/>
        </p:nvSpPr>
        <p:spPr>
          <a:xfrm>
            <a:off x="2988906" y="625150"/>
            <a:ext cx="5128727" cy="3797559"/>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4"/>
                </a:solidFill>
                <a:latin typeface="Segoe UI" panose="020B0502040204020203" pitchFamily="34" charset="0"/>
                <a:cs typeface="Segoe UI" panose="020B0502040204020203" pitchFamily="34" charset="0"/>
              </a:rPr>
              <a:t>3a</a:t>
            </a:r>
          </a:p>
        </p:txBody>
      </p:sp>
      <p:sp>
        <p:nvSpPr>
          <p:cNvPr id="23" name="Rectangle 22"/>
          <p:cNvSpPr/>
          <p:nvPr/>
        </p:nvSpPr>
        <p:spPr>
          <a:xfrm>
            <a:off x="8214049" y="625150"/>
            <a:ext cx="3844212" cy="3797559"/>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4"/>
                </a:solidFill>
                <a:latin typeface="Segoe UI" panose="020B0502040204020203" pitchFamily="34" charset="0"/>
                <a:cs typeface="Segoe UI" panose="020B0502040204020203" pitchFamily="34" charset="0"/>
              </a:rPr>
              <a:t>3b</a:t>
            </a:r>
          </a:p>
        </p:txBody>
      </p:sp>
      <p:sp>
        <p:nvSpPr>
          <p:cNvPr id="24" name="Rectangle 23"/>
          <p:cNvSpPr/>
          <p:nvPr/>
        </p:nvSpPr>
        <p:spPr>
          <a:xfrm>
            <a:off x="2988905" y="4516018"/>
            <a:ext cx="9069356" cy="2183362"/>
          </a:xfrm>
          <a:prstGeom prst="rect">
            <a:avLst/>
          </a:prstGeom>
          <a:solidFill>
            <a:schemeClr val="accent4">
              <a:lumMod val="20000"/>
              <a:lumOff val="80000"/>
            </a:schemeClr>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500" b="1" dirty="0">
                <a:solidFill>
                  <a:schemeClr val="accent4"/>
                </a:solidFill>
                <a:latin typeface="Segoe UI" panose="020B0502040204020203" pitchFamily="34" charset="0"/>
                <a:cs typeface="Segoe UI" panose="020B0502040204020203" pitchFamily="34" charset="0"/>
              </a:rPr>
              <a:t>3c</a:t>
            </a:r>
          </a:p>
        </p:txBody>
      </p:sp>
      <p:sp>
        <p:nvSpPr>
          <p:cNvPr id="25" name="Rectangle 24"/>
          <p:cNvSpPr/>
          <p:nvPr/>
        </p:nvSpPr>
        <p:spPr>
          <a:xfrm>
            <a:off x="2988905" y="115078"/>
            <a:ext cx="9069356" cy="4260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139958" y="115077"/>
            <a:ext cx="2752531" cy="42609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own Arrow 3"/>
          <p:cNvSpPr/>
          <p:nvPr/>
        </p:nvSpPr>
        <p:spPr>
          <a:xfrm>
            <a:off x="2212909" y="1877452"/>
            <a:ext cx="485192" cy="47586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a:off x="2212909" y="3409722"/>
            <a:ext cx="485192" cy="47586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Down Arrow 27"/>
          <p:cNvSpPr/>
          <p:nvPr/>
        </p:nvSpPr>
        <p:spPr>
          <a:xfrm>
            <a:off x="2212909" y="4942939"/>
            <a:ext cx="485192" cy="47586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Down Arrow 28"/>
          <p:cNvSpPr/>
          <p:nvPr/>
        </p:nvSpPr>
        <p:spPr>
          <a:xfrm rot="16200000">
            <a:off x="2693436" y="1117993"/>
            <a:ext cx="485192" cy="47586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Down Arrow 29"/>
          <p:cNvSpPr/>
          <p:nvPr/>
        </p:nvSpPr>
        <p:spPr>
          <a:xfrm rot="16200000">
            <a:off x="7923246" y="1117993"/>
            <a:ext cx="485192" cy="47586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Down Arrow 30"/>
          <p:cNvSpPr/>
          <p:nvPr/>
        </p:nvSpPr>
        <p:spPr>
          <a:xfrm>
            <a:off x="9056914" y="4231433"/>
            <a:ext cx="485192" cy="475861"/>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897252" y="1501922"/>
            <a:ext cx="1491113"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Main KPI</a:t>
            </a:r>
          </a:p>
        </p:txBody>
      </p:sp>
      <p:sp>
        <p:nvSpPr>
          <p:cNvPr id="33" name="TextBox 32"/>
          <p:cNvSpPr txBox="1"/>
          <p:nvPr/>
        </p:nvSpPr>
        <p:spPr>
          <a:xfrm>
            <a:off x="717529" y="3101441"/>
            <a:ext cx="1674049"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Over Time</a:t>
            </a:r>
          </a:p>
        </p:txBody>
      </p:sp>
      <p:sp>
        <p:nvSpPr>
          <p:cNvPr id="34" name="TextBox 33"/>
          <p:cNvSpPr txBox="1"/>
          <p:nvPr/>
        </p:nvSpPr>
        <p:spPr>
          <a:xfrm>
            <a:off x="713158" y="4616841"/>
            <a:ext cx="1674049"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Over Time</a:t>
            </a:r>
          </a:p>
        </p:txBody>
      </p:sp>
      <p:sp>
        <p:nvSpPr>
          <p:cNvPr id="35" name="TextBox 34"/>
          <p:cNvSpPr txBox="1"/>
          <p:nvPr/>
        </p:nvSpPr>
        <p:spPr>
          <a:xfrm>
            <a:off x="713157" y="6198886"/>
            <a:ext cx="1674049"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Over Time</a:t>
            </a:r>
          </a:p>
        </p:txBody>
      </p:sp>
      <p:sp>
        <p:nvSpPr>
          <p:cNvPr id="36" name="TextBox 35"/>
          <p:cNvSpPr txBox="1"/>
          <p:nvPr/>
        </p:nvSpPr>
        <p:spPr>
          <a:xfrm>
            <a:off x="5135526" y="3231508"/>
            <a:ext cx="835485"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Map</a:t>
            </a:r>
          </a:p>
        </p:txBody>
      </p:sp>
      <p:sp>
        <p:nvSpPr>
          <p:cNvPr id="37" name="TextBox 36"/>
          <p:cNvSpPr txBox="1"/>
          <p:nvPr/>
        </p:nvSpPr>
        <p:spPr>
          <a:xfrm>
            <a:off x="9176694" y="3162593"/>
            <a:ext cx="1918923"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Comparison</a:t>
            </a:r>
          </a:p>
        </p:txBody>
      </p:sp>
      <p:sp>
        <p:nvSpPr>
          <p:cNvPr id="38" name="TextBox 37"/>
          <p:cNvSpPr txBox="1"/>
          <p:nvPr/>
        </p:nvSpPr>
        <p:spPr>
          <a:xfrm>
            <a:off x="7134280" y="6104846"/>
            <a:ext cx="716479" cy="461665"/>
          </a:xfrm>
          <a:prstGeom prst="rect">
            <a:avLst/>
          </a:prstGeom>
          <a:noFill/>
        </p:spPr>
        <p:txBody>
          <a:bodyPr wrap="none" rtlCol="0">
            <a:spAutoFit/>
          </a:bodyPr>
          <a:lstStyle/>
          <a:p>
            <a:pPr algn="ctr"/>
            <a:r>
              <a:rPr lang="en-US" sz="2400" b="1" dirty="0">
                <a:latin typeface="Segoe UI" panose="020B0502040204020203" pitchFamily="34" charset="0"/>
                <a:cs typeface="Segoe UI" panose="020B0502040204020203" pitchFamily="34" charset="0"/>
              </a:rPr>
              <a:t>Top</a:t>
            </a:r>
          </a:p>
        </p:txBody>
      </p:sp>
      <p:sp>
        <p:nvSpPr>
          <p:cNvPr id="39" name="TextBox 38"/>
          <p:cNvSpPr txBox="1"/>
          <p:nvPr/>
        </p:nvSpPr>
        <p:spPr>
          <a:xfrm>
            <a:off x="3062668" y="-9331"/>
            <a:ext cx="5272405" cy="584775"/>
          </a:xfrm>
          <a:prstGeom prst="rect">
            <a:avLst/>
          </a:prstGeom>
          <a:noFill/>
        </p:spPr>
        <p:txBody>
          <a:bodyPr wrap="none" rtlCol="0">
            <a:spAutoFit/>
          </a:bodyPr>
          <a:lstStyle/>
          <a:p>
            <a:r>
              <a:rPr lang="en-US" sz="3200" b="1" dirty="0">
                <a:solidFill>
                  <a:schemeClr val="bg1"/>
                </a:solidFill>
                <a:latin typeface="Segoe UI" panose="020B0502040204020203" pitchFamily="34" charset="0"/>
                <a:cs typeface="Segoe UI" panose="020B0502040204020203" pitchFamily="34" charset="0"/>
              </a:rPr>
              <a:t>2. Organize your Structure</a:t>
            </a:r>
          </a:p>
        </p:txBody>
      </p:sp>
    </p:spTree>
    <p:extLst>
      <p:ext uri="{BB962C8B-B14F-4D97-AF65-F5344CB8AC3E}">
        <p14:creationId xmlns:p14="http://schemas.microsoft.com/office/powerpoint/2010/main" val="415258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70A8C33FD2BC4DBBF76C268A0C87AA" ma:contentTypeVersion="14" ma:contentTypeDescription="Create a new document." ma:contentTypeScope="" ma:versionID="63ed124d2af91a1800d7b540f2f50dc5">
  <xsd:schema xmlns:xsd="http://www.w3.org/2001/XMLSchema" xmlns:xs="http://www.w3.org/2001/XMLSchema" xmlns:p="http://schemas.microsoft.com/office/2006/metadata/properties" xmlns:ns1="http://schemas.microsoft.com/sharepoint/v3" xmlns:ns2="3df5a74e-6e8e-46ac-bd1a-759442398159" xmlns:ns3="f98c34e7-d9ec-4d05-a390-b8c3bf660673" targetNamespace="http://schemas.microsoft.com/office/2006/metadata/properties" ma:root="true" ma:fieldsID="b89355d8ba66ed0bcf125b886ba4c55f" ns1:_="" ns2:_="" ns3:_="">
    <xsd:import namespace="http://schemas.microsoft.com/sharepoint/v3"/>
    <xsd:import namespace="3df5a74e-6e8e-46ac-bd1a-759442398159"/>
    <xsd:import namespace="f98c34e7-d9ec-4d05-a390-b8c3bf660673"/>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df5a74e-6e8e-46ac-bd1a-7594423981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f98c34e7-d9ec-4d05-a390-b8c3bf660673"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513F11-66B7-4DE4-A27A-F2237EE20891}">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14CF4A66-A208-4FB0-900C-F0955A962BF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df5a74e-6e8e-46ac-bd1a-759442398159"/>
    <ds:schemaRef ds:uri="f98c34e7-d9ec-4d05-a390-b8c3bf66067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018F8A-B614-4E1C-916D-92C22CFEFCD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14966</TotalTime>
  <Words>2673</Words>
  <Application>Microsoft Office PowerPoint</Application>
  <PresentationFormat>Widescreen</PresentationFormat>
  <Paragraphs>1026</Paragraphs>
  <Slides>53</Slides>
  <Notes>53</Notes>
  <HiddenSlides>1</HiddenSlides>
  <MMClips>0</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Office Theme</vt:lpstr>
      <vt:lpstr>PowerPoint Presentation</vt:lpstr>
      <vt:lpstr>Most Bad or forgettable reports all have the same problems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Visual Studio Storyboarding</vt:lpstr>
      <vt:lpstr>PowerPoint Presentation</vt:lpstr>
      <vt:lpstr>PowerPoint Presentation</vt:lpstr>
      <vt:lpstr>PowerPoint Presentation</vt:lpstr>
      <vt:lpstr>PowerPoint Presentation</vt:lpstr>
      <vt:lpstr>Demo  Grid, Alignment and Spacing in product and background guide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Data Stories Gallery and more </vt:lpstr>
      <vt:lpstr>PowerPoint Presentation</vt:lpstr>
      <vt:lpstr>PowerPoint Presentation</vt:lpstr>
      <vt:lpstr>PowerPoint Presentation</vt:lpstr>
      <vt:lpstr>Things to remember when using colors</vt:lpstr>
      <vt:lpstr>Palette Demo  With Great Power Comes Great Responsibility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Miguel Angel Myers</dc:creator>
  <cp:lastModifiedBy>Chuck Sterling</cp:lastModifiedBy>
  <cp:revision>239</cp:revision>
  <dcterms:created xsi:type="dcterms:W3CDTF">2016-04-15T23:35:04Z</dcterms:created>
  <dcterms:modified xsi:type="dcterms:W3CDTF">2022-06-16T05:36:04Z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SetBy">
    <vt:lpwstr>chass@microsoft.com</vt:lpwstr>
  </property>
  <property fmtid="{D5CDD505-2E9C-101B-9397-08002B2CF9AE}" pid="6" name="MSIP_Label_f42aa342-8706-4288-bd11-ebb85995028c_SetDate">
    <vt:lpwstr>2017-06-02T14:02:32.7270111-07:00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0x010100DB70A8C33FD2BC4DBBF76C268A0C87AA</vt:lpwstr>
  </property>
</Properties>
</file>